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59" r:id="rId6"/>
    <p:sldId id="277" r:id="rId7"/>
    <p:sldId id="485" r:id="rId8"/>
    <p:sldId id="445" r:id="rId9"/>
    <p:sldId id="483" r:id="rId10"/>
    <p:sldId id="484" r:id="rId11"/>
    <p:sldId id="280" r:id="rId12"/>
    <p:sldId id="505" r:id="rId13"/>
    <p:sldId id="506" r:id="rId14"/>
    <p:sldId id="490" r:id="rId15"/>
    <p:sldId id="279" r:id="rId16"/>
    <p:sldId id="489" r:id="rId17"/>
    <p:sldId id="494" r:id="rId18"/>
    <p:sldId id="503" r:id="rId19"/>
    <p:sldId id="488" r:id="rId20"/>
    <p:sldId id="495" r:id="rId21"/>
    <p:sldId id="493" r:id="rId22"/>
    <p:sldId id="492" r:id="rId23"/>
    <p:sldId id="504" r:id="rId24"/>
    <p:sldId id="491" r:id="rId25"/>
    <p:sldId id="500" r:id="rId26"/>
    <p:sldId id="486" r:id="rId27"/>
    <p:sldId id="496" r:id="rId28"/>
    <p:sldId id="497" r:id="rId29"/>
    <p:sldId id="501" r:id="rId30"/>
    <p:sldId id="502" r:id="rId31"/>
    <p:sldId id="50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9BFE45-E31F-4A2E-A3E3-E58FC42BC234}">
          <p14:sldIdLst>
            <p14:sldId id="256"/>
            <p14:sldId id="259"/>
            <p14:sldId id="277"/>
            <p14:sldId id="485"/>
            <p14:sldId id="445"/>
            <p14:sldId id="483"/>
            <p14:sldId id="484"/>
            <p14:sldId id="280"/>
            <p14:sldId id="505"/>
            <p14:sldId id="506"/>
            <p14:sldId id="490"/>
            <p14:sldId id="279"/>
            <p14:sldId id="489"/>
            <p14:sldId id="494"/>
            <p14:sldId id="503"/>
            <p14:sldId id="488"/>
            <p14:sldId id="495"/>
            <p14:sldId id="493"/>
            <p14:sldId id="492"/>
            <p14:sldId id="504"/>
            <p14:sldId id="491"/>
            <p14:sldId id="500"/>
            <p14:sldId id="486"/>
            <p14:sldId id="496"/>
            <p14:sldId id="497"/>
            <p14:sldId id="501"/>
            <p14:sldId id="502"/>
            <p14:sldId id="50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autoAdjust="0"/>
  </p:normalViewPr>
  <p:slideViewPr>
    <p:cSldViewPr snapToGrid="0">
      <p:cViewPr varScale="1">
        <p:scale>
          <a:sx n="65" d="100"/>
          <a:sy n="65" d="100"/>
        </p:scale>
        <p:origin x="71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2DB25-61C2-4F01-AF22-1402F7366B7A}" type="datetimeFigureOut">
              <a:rPr lang="en-GB" smtClean="0"/>
              <a:t>01/08/2020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84F9C-5A49-48E7-8D84-DBD0D5CE0DD3}" type="slidenum">
              <a:rPr lang="en-GB" smtClean="0"/>
              <a:t>‹#›</a:t>
            </a:fld>
            <a:endParaRPr lang="en-GB"/>
          </a:p>
        </p:txBody>
      </p:sp>
    </p:spTree>
    <p:extLst>
      <p:ext uri="{BB962C8B-B14F-4D97-AF65-F5344CB8AC3E}">
        <p14:creationId xmlns:p14="http://schemas.microsoft.com/office/powerpoint/2010/main" val="271547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E4C921C8-CA90-4B52-B1BB-C89162597D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8A22FF2-A42C-405F-87FB-EEE8572854AE}" type="slidenum">
              <a:rPr lang="en-US" altLang="en-US" smtClean="0">
                <a:solidFill>
                  <a:srgbClr val="000000"/>
                </a:solidFill>
                <a:cs typeface="Arial" panose="020B0604020202020204" pitchFamily="34" charset="0"/>
              </a:rPr>
              <a:pPr>
                <a:spcBef>
                  <a:spcPct val="0"/>
                </a:spcBef>
              </a:pPr>
              <a:t>5</a:t>
            </a:fld>
            <a:endParaRPr lang="en-US" altLang="en-US">
              <a:solidFill>
                <a:srgbClr val="000000"/>
              </a:solidFill>
              <a:cs typeface="Arial" panose="020B0604020202020204" pitchFamily="34" charset="0"/>
            </a:endParaRPr>
          </a:p>
        </p:txBody>
      </p:sp>
      <p:sp>
        <p:nvSpPr>
          <p:cNvPr id="68611" name="Rectangle 1">
            <a:extLst>
              <a:ext uri="{FF2B5EF4-FFF2-40B4-BE49-F238E27FC236}">
                <a16:creationId xmlns:a16="http://schemas.microsoft.com/office/drawing/2014/main" id="{9F51F1CE-1A28-402F-A87F-43F42721A7AC}"/>
              </a:ext>
            </a:extLst>
          </p:cNvPr>
          <p:cNvSpPr>
            <a:spLocks noGrp="1" noRot="1" noChangeAspect="1" noChangeArrowheads="1" noTextEdit="1"/>
          </p:cNvSpPr>
          <p:nvPr>
            <p:ph type="sldImg"/>
          </p:nvPr>
        </p:nvSpPr>
        <p:spPr>
          <a:xfrm>
            <a:off x="109538" y="742950"/>
            <a:ext cx="6578600" cy="3702050"/>
          </a:xfrm>
          <a:solidFill>
            <a:srgbClr val="FFFFFF"/>
          </a:solidFill>
          <a:ln/>
        </p:spPr>
      </p:sp>
      <p:sp>
        <p:nvSpPr>
          <p:cNvPr id="60420" name="Rectangle 2">
            <a:extLst>
              <a:ext uri="{FF2B5EF4-FFF2-40B4-BE49-F238E27FC236}">
                <a16:creationId xmlns:a16="http://schemas.microsoft.com/office/drawing/2014/main" id="{90E8BF1B-097A-44B6-9DB1-748607B814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altLang="en-US">
                <a:latin typeface="Times New Roman" panose="02020603050405020304" pitchFamily="18" charset="0"/>
                <a:ea typeface="ＭＳ Ｐゴシック" panose="020B0600070205080204" pitchFamily="34" charset="-128"/>
              </a:rPr>
              <a:t>So remembering that </a:t>
            </a:r>
            <a:r>
              <a:rPr lang="en-US" altLang="en-US" i="1">
                <a:solidFill>
                  <a:srgbClr val="000000"/>
                </a:solidFill>
                <a:latin typeface="Arial" panose="020B0604020202020204" pitchFamily="34" charset="0"/>
                <a:ea typeface="ＭＳ Ｐゴシック" panose="020B0600070205080204" pitchFamily="34" charset="-128"/>
              </a:rPr>
              <a:t>“……have regard to the provisions of the development plan, so far as material to the application, and to any other material considerations”.</a:t>
            </a:r>
          </a:p>
          <a:p>
            <a:pPr eaLnBrk="1" hangingPunct="1">
              <a:spcBef>
                <a:spcPct val="0"/>
              </a:spcBef>
            </a:pPr>
            <a:r>
              <a:rPr lang="en-US" altLang="en-US">
                <a:latin typeface="Times New Roman" panose="02020603050405020304" pitchFamily="18" charset="0"/>
                <a:ea typeface="ＭＳ Ｐゴシック" panose="020B0600070205080204" pitchFamily="34" charset="-128"/>
              </a:rPr>
              <a:t>What are those material considerations?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378;g522ed70d54_0_10:notes">
            <a:extLst>
              <a:ext uri="{FF2B5EF4-FFF2-40B4-BE49-F238E27FC236}">
                <a16:creationId xmlns:a16="http://schemas.microsoft.com/office/drawing/2014/main" id="{B33576D7-A68C-490B-8DE9-E423FC266F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379" name="Google Shape;379;g522ed70d54_0_10:notes">
            <a:extLst>
              <a:ext uri="{FF2B5EF4-FFF2-40B4-BE49-F238E27FC236}">
                <a16:creationId xmlns:a16="http://schemas.microsoft.com/office/drawing/2014/main" id="{648800EE-2030-42C1-AEFC-9062A6A2027C}"/>
              </a:ext>
            </a:extLst>
          </p:cNvPr>
          <p:cNvSpPr>
            <a:spLocks noGrp="1" noRot="1" noChangeAspect="1"/>
          </p:cNvSpPr>
          <p:nvPr>
            <p:ph type="sldImg" idx="2"/>
          </p:nvPr>
        </p:nvSpPr>
        <p:spPr>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1A3AA-ADDA-4EC6-B160-C451EBEDD5FC}"/>
              </a:ext>
            </a:extLst>
          </p:cNvPr>
          <p:cNvSpPr>
            <a:spLocks noGrp="1" noRot="1" noChangeAspect="1"/>
          </p:cNvSpPr>
          <p:nvPr>
            <p:ph type="sldImg"/>
          </p:nvPr>
        </p:nvSpPr>
        <p:spPr/>
      </p:sp>
      <p:sp>
        <p:nvSpPr>
          <p:cNvPr id="64515" name="Notes Placeholder 2">
            <a:extLst>
              <a:ext uri="{FF2B5EF4-FFF2-40B4-BE49-F238E27FC236}">
                <a16:creationId xmlns:a16="http://schemas.microsoft.com/office/drawing/2014/main" id="{E2AE1111-CEEF-4253-8196-C85009795F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a:buFontTx/>
              <a:buChar char="•"/>
            </a:pPr>
            <a:r>
              <a:rPr lang="en-US" altLang="en-US">
                <a:latin typeface="Arial" panose="020B0604020202020204" pitchFamily="34" charset="0"/>
                <a:ea typeface="ＭＳ Ｐゴシック" panose="020B0600070205080204" pitchFamily="34" charset="-128"/>
              </a:rPr>
              <a:t>it is not the number of objections, but the evidence in support of the planning reasons for objection, that is the material consideration. </a:t>
            </a:r>
          </a:p>
          <a:p>
            <a:pPr marL="171450" indent="-171450">
              <a:buFontTx/>
              <a:buChar char="•"/>
            </a:pPr>
            <a:endParaRPr lang="en-US" altLang="en-US">
              <a:latin typeface="Arial" panose="020B0604020202020204" pitchFamily="34" charset="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D45B8C79-0AFC-4EEF-9650-FB98A5846AD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03357409-52A6-447F-9831-2ACED16A8E57}"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ast Suffol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0070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latin typeface="Calibri" panose="020F0502020204030204" pitchFamily="34" charset="0"/>
                <a:cs typeface="Calibri" panose="020F050202020403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41F9C8-3340-4A42-8806-93C6A3E4F437}"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F7335-6435-4D21-ADAD-E8E750B50D63}" type="slidenum">
              <a:rPr lang="en-GB" smtClean="0"/>
              <a:t>‹#›</a:t>
            </a:fld>
            <a:endParaRPr lang="en-GB"/>
          </a:p>
        </p:txBody>
      </p:sp>
      <p:pic>
        <p:nvPicPr>
          <p:cNvPr id="10" name="Picture 9">
            <a:extLst>
              <a:ext uri="{FF2B5EF4-FFF2-40B4-BE49-F238E27FC236}">
                <a16:creationId xmlns:a16="http://schemas.microsoft.com/office/drawing/2014/main" id="{7443B271-38E0-4C4F-A091-BFE38A382158}"/>
              </a:ext>
            </a:extLst>
          </p:cNvPr>
          <p:cNvPicPr>
            <a:picLocks noChangeAspect="1"/>
          </p:cNvPicPr>
          <p:nvPr/>
        </p:nvPicPr>
        <p:blipFill>
          <a:blip r:embed="rId2"/>
          <a:stretch>
            <a:fillRect/>
          </a:stretch>
        </p:blipFill>
        <p:spPr>
          <a:xfrm>
            <a:off x="9277168" y="687185"/>
            <a:ext cx="2911507" cy="2424431"/>
          </a:xfrm>
          <a:prstGeom prst="rect">
            <a:avLst/>
          </a:prstGeom>
        </p:spPr>
      </p:pic>
    </p:spTree>
    <p:extLst>
      <p:ext uri="{BB962C8B-B14F-4D97-AF65-F5344CB8AC3E}">
        <p14:creationId xmlns:p14="http://schemas.microsoft.com/office/powerpoint/2010/main" val="172266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41F9C8-3340-4A42-8806-93C6A3E4F437}" type="datetimeFigureOut">
              <a:rPr lang="en-GB" smtClean="0"/>
              <a:t>01/08/2020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3F7335-6435-4D21-ADAD-E8E750B50D63}" type="slidenum">
              <a:rPr lang="en-GB" smtClean="0"/>
              <a:t>‹#›</a:t>
            </a:fld>
            <a:endParaRPr lang="en-GB"/>
          </a:p>
        </p:txBody>
      </p:sp>
    </p:spTree>
    <p:extLst>
      <p:ext uri="{BB962C8B-B14F-4D97-AF65-F5344CB8AC3E}">
        <p14:creationId xmlns:p14="http://schemas.microsoft.com/office/powerpoint/2010/main" val="67097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41F9C8-3340-4A42-8806-93C6A3E4F437}" type="datetimeFigureOut">
              <a:rPr lang="en-GB" smtClean="0"/>
              <a:t>01/08/2020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3F7335-6435-4D21-ADAD-E8E750B50D63}" type="slidenum">
              <a:rPr lang="en-GB" smtClean="0"/>
              <a:t>‹#›</a:t>
            </a:fld>
            <a:endParaRPr lang="en-GB"/>
          </a:p>
        </p:txBody>
      </p:sp>
    </p:spTree>
    <p:extLst>
      <p:ext uri="{BB962C8B-B14F-4D97-AF65-F5344CB8AC3E}">
        <p14:creationId xmlns:p14="http://schemas.microsoft.com/office/powerpoint/2010/main" val="248355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41F9C8-3340-4A42-8806-93C6A3E4F437}"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F7335-6435-4D21-ADAD-E8E750B50D63}" type="slidenum">
              <a:rPr lang="en-GB" smtClean="0"/>
              <a:t>‹#›</a:t>
            </a:fld>
            <a:endParaRPr lang="en-GB"/>
          </a:p>
        </p:txBody>
      </p:sp>
      <p:sp>
        <p:nvSpPr>
          <p:cNvPr id="7" name="Isosceles Triangle 6">
            <a:extLst>
              <a:ext uri="{FF2B5EF4-FFF2-40B4-BE49-F238E27FC236}">
                <a16:creationId xmlns:a16="http://schemas.microsoft.com/office/drawing/2014/main" id="{81B34F76-C511-4F07-A8F5-DC9F0A83E40E}"/>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325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41F9C8-3340-4A42-8806-93C6A3E4F437}"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F7335-6435-4D21-ADAD-E8E750B50D63}" type="slidenum">
              <a:rPr lang="en-GB" smtClean="0"/>
              <a:t>‹#›</a:t>
            </a:fld>
            <a:endParaRPr lang="en-GB"/>
          </a:p>
        </p:txBody>
      </p:sp>
      <p:sp>
        <p:nvSpPr>
          <p:cNvPr id="7" name="Isosceles Triangle 6">
            <a:extLst>
              <a:ext uri="{FF2B5EF4-FFF2-40B4-BE49-F238E27FC236}">
                <a16:creationId xmlns:a16="http://schemas.microsoft.com/office/drawing/2014/main" id="{D49C3746-7E6E-4F68-A24F-2A82D0B6DB36}"/>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0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541F9C8-3340-4A42-8806-93C6A3E4F437}" type="datetimeFigureOut">
              <a:rPr lang="en-GB" smtClean="0"/>
              <a:t>01/08/2020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FF3F7335-6435-4D21-ADAD-E8E750B50D63}" type="slidenum">
              <a:rPr lang="en-GB" smtClean="0"/>
              <a:t>‹#›</a:t>
            </a:fld>
            <a:endParaRPr lang="en-GB"/>
          </a:p>
        </p:txBody>
      </p:sp>
      <p:sp>
        <p:nvSpPr>
          <p:cNvPr id="11" name="Isosceles Triangle 10">
            <a:extLst>
              <a:ext uri="{FF2B5EF4-FFF2-40B4-BE49-F238E27FC236}">
                <a16:creationId xmlns:a16="http://schemas.microsoft.com/office/drawing/2014/main" id="{9CD90868-FEDD-4C98-A4B9-C888BB54D32C}"/>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455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541F9C8-3340-4A42-8806-93C6A3E4F437}" type="datetimeFigureOut">
              <a:rPr lang="en-GB" smtClean="0"/>
              <a:t>01/08/2020</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FF3F7335-6435-4D21-ADAD-E8E750B50D63}" type="slidenum">
              <a:rPr lang="en-GB" smtClean="0"/>
              <a:t>‹#›</a:t>
            </a:fld>
            <a:endParaRPr lang="en-GB"/>
          </a:p>
        </p:txBody>
      </p:sp>
      <p:sp>
        <p:nvSpPr>
          <p:cNvPr id="13" name="Isosceles Triangle 12">
            <a:extLst>
              <a:ext uri="{FF2B5EF4-FFF2-40B4-BE49-F238E27FC236}">
                <a16:creationId xmlns:a16="http://schemas.microsoft.com/office/drawing/2014/main" id="{D723E958-D9F5-4B42-9CB3-8AFDC704275E}"/>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790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541F9C8-3340-4A42-8806-93C6A3E4F437}" type="datetimeFigureOut">
              <a:rPr lang="en-GB" smtClean="0"/>
              <a:t>01/08/2020</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FF3F7335-6435-4D21-ADAD-E8E750B50D63}" type="slidenum">
              <a:rPr lang="en-GB" smtClean="0"/>
              <a:t>‹#›</a:t>
            </a:fld>
            <a:endParaRPr lang="en-GB"/>
          </a:p>
        </p:txBody>
      </p:sp>
      <p:sp>
        <p:nvSpPr>
          <p:cNvPr id="9" name="Isosceles Triangle 8">
            <a:extLst>
              <a:ext uri="{FF2B5EF4-FFF2-40B4-BE49-F238E27FC236}">
                <a16:creationId xmlns:a16="http://schemas.microsoft.com/office/drawing/2014/main" id="{0C088C68-BC4F-413F-AE79-8975556017C1}"/>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197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41F9C8-3340-4A42-8806-93C6A3E4F437}" type="datetimeFigureOut">
              <a:rPr lang="en-GB" smtClean="0"/>
              <a:t>01/08/2020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3F7335-6435-4D21-ADAD-E8E750B50D63}" type="slidenum">
              <a:rPr lang="en-GB" smtClean="0"/>
              <a:t>‹#›</a:t>
            </a:fld>
            <a:endParaRPr lang="en-GB"/>
          </a:p>
        </p:txBody>
      </p:sp>
      <p:sp>
        <p:nvSpPr>
          <p:cNvPr id="8" name="Isosceles Triangle 7">
            <a:extLst>
              <a:ext uri="{FF2B5EF4-FFF2-40B4-BE49-F238E27FC236}">
                <a16:creationId xmlns:a16="http://schemas.microsoft.com/office/drawing/2014/main" id="{E1CF3758-007A-45CF-B091-6D7FD3F2B69F}"/>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095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0541F9C8-3340-4A42-8806-93C6A3E4F437}" type="datetimeFigureOut">
              <a:rPr lang="en-GB" smtClean="0"/>
              <a:t>01/08/2020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FF3F7335-6435-4D21-ADAD-E8E750B50D63}" type="slidenum">
              <a:rPr lang="en-GB" smtClean="0"/>
              <a:t>‹#›</a:t>
            </a:fld>
            <a:endParaRPr lang="en-GB"/>
          </a:p>
        </p:txBody>
      </p:sp>
      <p:sp>
        <p:nvSpPr>
          <p:cNvPr id="11" name="Isosceles Triangle 10">
            <a:extLst>
              <a:ext uri="{FF2B5EF4-FFF2-40B4-BE49-F238E27FC236}">
                <a16:creationId xmlns:a16="http://schemas.microsoft.com/office/drawing/2014/main" id="{88037BB6-EB6B-4016-8BF9-018F4E48B137}"/>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869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CFDFCC18-BF60-41A6-9544-747206C7062D}"/>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6032" y="1143000"/>
            <a:ext cx="2834640" cy="2377440"/>
          </a:xfrm>
        </p:spPr>
        <p:txBody>
          <a:bodyPr anchor="b">
            <a:normAutofit/>
          </a:bodyPr>
          <a:lstStyle>
            <a:lvl1pPr>
              <a:defRPr sz="3200" b="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0541F9C8-3340-4A42-8806-93C6A3E4F437}" type="datetimeFigureOut">
              <a:rPr lang="en-GB" smtClean="0"/>
              <a:t>01/08/2020</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FF3F7335-6435-4D21-ADAD-E8E750B50D63}" type="slidenum">
              <a:rPr lang="en-GB" smtClean="0"/>
              <a:t>‹#›</a:t>
            </a:fld>
            <a:endParaRPr lang="en-GB"/>
          </a:p>
        </p:txBody>
      </p:sp>
    </p:spTree>
    <p:extLst>
      <p:ext uri="{BB962C8B-B14F-4D97-AF65-F5344CB8AC3E}">
        <p14:creationId xmlns:p14="http://schemas.microsoft.com/office/powerpoint/2010/main" val="267003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0070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541F9C8-3340-4A42-8806-93C6A3E4F437}" type="datetimeFigureOut">
              <a:rPr lang="en-GB" smtClean="0"/>
              <a:t>01/08/2020</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F3F7335-6435-4D21-ADAD-E8E750B50D63}" type="slidenum">
              <a:rPr lang="en-GB" smtClean="0"/>
              <a:t>‹#›</a:t>
            </a:fld>
            <a:endParaRPr lang="en-GB"/>
          </a:p>
        </p:txBody>
      </p:sp>
      <p:sp>
        <p:nvSpPr>
          <p:cNvPr id="9" name="Isosceles Triangle 8">
            <a:extLst>
              <a:ext uri="{FF2B5EF4-FFF2-40B4-BE49-F238E27FC236}">
                <a16:creationId xmlns:a16="http://schemas.microsoft.com/office/drawing/2014/main" id="{71011D07-C1A8-4B17-B989-B0A199EF4B74}"/>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503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hyperlink" Target="mailto:planning@eastsuffolk.gov.u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C1A4-44A4-45A9-A063-D2646876083E}"/>
              </a:ext>
            </a:extLst>
          </p:cNvPr>
          <p:cNvSpPr>
            <a:spLocks noGrp="1"/>
          </p:cNvSpPr>
          <p:nvPr>
            <p:ph type="ctrTitle"/>
          </p:nvPr>
        </p:nvSpPr>
        <p:spPr>
          <a:xfrm>
            <a:off x="966331" y="1781527"/>
            <a:ext cx="7315200" cy="3255264"/>
          </a:xfrm>
        </p:spPr>
        <p:txBody>
          <a:bodyPr anchor="ctr">
            <a:normAutofit/>
          </a:bodyPr>
          <a:lstStyle/>
          <a:p>
            <a:pPr algn="ctr"/>
            <a:r>
              <a:rPr lang="en-GB" altLang="en-US" sz="4000" dirty="0"/>
              <a:t>Town and Parish Council Training</a:t>
            </a:r>
            <a:br>
              <a:rPr lang="en-GB" altLang="en-US" sz="4000" dirty="0"/>
            </a:br>
            <a:br>
              <a:rPr lang="en-GB" altLang="en-US" sz="4000" dirty="0"/>
            </a:br>
            <a:r>
              <a:rPr lang="en-GB" altLang="en-US" sz="4000" dirty="0"/>
              <a:t>How to frame a consultation response</a:t>
            </a:r>
            <a:br>
              <a:rPr lang="en-GB" altLang="en-US" sz="3600" dirty="0"/>
            </a:br>
            <a:endParaRPr lang="en-GB" sz="3600" dirty="0"/>
          </a:p>
        </p:txBody>
      </p:sp>
    </p:spTree>
    <p:extLst>
      <p:ext uri="{BB962C8B-B14F-4D97-AF65-F5344CB8AC3E}">
        <p14:creationId xmlns:p14="http://schemas.microsoft.com/office/powerpoint/2010/main" val="257392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5903F5-F084-4DA5-96FB-1AE76A441C68}"/>
              </a:ext>
            </a:extLst>
          </p:cNvPr>
          <p:cNvSpPr txBox="1"/>
          <p:nvPr/>
        </p:nvSpPr>
        <p:spPr>
          <a:xfrm>
            <a:off x="830510" y="872455"/>
            <a:ext cx="10293292" cy="1200329"/>
          </a:xfrm>
          <a:prstGeom prst="rect">
            <a:avLst/>
          </a:prstGeom>
          <a:noFill/>
        </p:spPr>
        <p:txBody>
          <a:bodyPr wrap="square" rtlCol="0">
            <a:spAutoFit/>
          </a:bodyPr>
          <a:lstStyle/>
          <a:p>
            <a:r>
              <a:rPr lang="en-GB" dirty="0"/>
              <a:t>The following slides provide some examples of cases outside of East Suffolk Council.  </a:t>
            </a:r>
          </a:p>
          <a:p>
            <a:endParaRPr lang="en-GB" dirty="0"/>
          </a:p>
          <a:p>
            <a:r>
              <a:rPr lang="en-GB" dirty="0"/>
              <a:t>Although there are references to policies it is not necessary that you are aware of their exact text as it is the principles you are looking at and suggestions on how a response could be worded.</a:t>
            </a:r>
          </a:p>
        </p:txBody>
      </p:sp>
    </p:spTree>
    <p:extLst>
      <p:ext uri="{BB962C8B-B14F-4D97-AF65-F5344CB8AC3E}">
        <p14:creationId xmlns:p14="http://schemas.microsoft.com/office/powerpoint/2010/main" val="2931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273A64-F6E8-4E21-92EE-C7ED58ABAD7F}"/>
              </a:ext>
            </a:extLst>
          </p:cNvPr>
          <p:cNvSpPr txBox="1"/>
          <p:nvPr/>
        </p:nvSpPr>
        <p:spPr>
          <a:xfrm>
            <a:off x="1509204" y="1120676"/>
            <a:ext cx="8460419" cy="2308324"/>
          </a:xfrm>
          <a:prstGeom prst="rect">
            <a:avLst/>
          </a:prstGeom>
          <a:noFill/>
        </p:spPr>
        <p:txBody>
          <a:bodyPr wrap="square" rtlCol="0">
            <a:spAutoFit/>
          </a:bodyPr>
          <a:lstStyle/>
          <a:p>
            <a:pPr algn="ctr"/>
            <a:r>
              <a:rPr lang="en-GB" sz="3600" b="1" dirty="0"/>
              <a:t>Example One</a:t>
            </a:r>
          </a:p>
          <a:p>
            <a:pPr algn="ctr"/>
            <a:endParaRPr lang="en-GB" sz="3600" b="1" dirty="0"/>
          </a:p>
          <a:p>
            <a:pPr algn="ctr"/>
            <a:r>
              <a:rPr lang="en-GB" sz="3600" b="1" dirty="0"/>
              <a:t>one new dwelling</a:t>
            </a:r>
          </a:p>
          <a:p>
            <a:pPr algn="ctr"/>
            <a:endParaRPr lang="en-GB" sz="3600" b="1" dirty="0"/>
          </a:p>
        </p:txBody>
      </p:sp>
    </p:spTree>
    <p:extLst>
      <p:ext uri="{BB962C8B-B14F-4D97-AF65-F5344CB8AC3E}">
        <p14:creationId xmlns:p14="http://schemas.microsoft.com/office/powerpoint/2010/main" val="201819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14622-C0C1-4D02-880A-494AF8BE07AD}"/>
              </a:ext>
            </a:extLst>
          </p:cNvPr>
          <p:cNvSpPr txBox="1"/>
          <p:nvPr/>
        </p:nvSpPr>
        <p:spPr>
          <a:xfrm>
            <a:off x="1322773" y="852057"/>
            <a:ext cx="10706470" cy="1754326"/>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4D63D70-A8FB-41E1-9D7B-1C8AB22675DC}"/>
              </a:ext>
            </a:extLst>
          </p:cNvPr>
          <p:cNvPicPr>
            <a:picLocks noChangeAspect="1"/>
          </p:cNvPicPr>
          <p:nvPr/>
        </p:nvPicPr>
        <p:blipFill>
          <a:blip r:embed="rId2"/>
          <a:stretch>
            <a:fillRect/>
          </a:stretch>
        </p:blipFill>
        <p:spPr>
          <a:xfrm>
            <a:off x="162757" y="232392"/>
            <a:ext cx="7715250" cy="6181725"/>
          </a:xfrm>
          <a:prstGeom prst="rect">
            <a:avLst/>
          </a:prstGeom>
        </p:spPr>
      </p:pic>
      <p:sp>
        <p:nvSpPr>
          <p:cNvPr id="5" name="TextBox 4">
            <a:extLst>
              <a:ext uri="{FF2B5EF4-FFF2-40B4-BE49-F238E27FC236}">
                <a16:creationId xmlns:a16="http://schemas.microsoft.com/office/drawing/2014/main" id="{2F52B32E-93DD-4C37-B518-EA483177FC93}"/>
              </a:ext>
            </a:extLst>
          </p:cNvPr>
          <p:cNvSpPr txBox="1"/>
          <p:nvPr/>
        </p:nvSpPr>
        <p:spPr>
          <a:xfrm>
            <a:off x="8036049" y="174235"/>
            <a:ext cx="3533312" cy="1754326"/>
          </a:xfrm>
          <a:prstGeom prst="rect">
            <a:avLst/>
          </a:prstGeom>
          <a:noFill/>
        </p:spPr>
        <p:txBody>
          <a:bodyPr wrap="square" rtlCol="0">
            <a:spAutoFit/>
          </a:bodyPr>
          <a:lstStyle/>
          <a:p>
            <a:r>
              <a:rPr lang="en-GB" sz="3600" b="1" dirty="0"/>
              <a:t>Example One – one new dwelling</a:t>
            </a:r>
          </a:p>
        </p:txBody>
      </p:sp>
      <p:pic>
        <p:nvPicPr>
          <p:cNvPr id="6" name="Picture 5">
            <a:extLst>
              <a:ext uri="{FF2B5EF4-FFF2-40B4-BE49-F238E27FC236}">
                <a16:creationId xmlns:a16="http://schemas.microsoft.com/office/drawing/2014/main" id="{2EC3EE90-51DC-4D88-B3C3-1FE517C1B2F7}"/>
              </a:ext>
            </a:extLst>
          </p:cNvPr>
          <p:cNvPicPr>
            <a:picLocks noChangeAspect="1"/>
          </p:cNvPicPr>
          <p:nvPr/>
        </p:nvPicPr>
        <p:blipFill>
          <a:blip r:embed="rId3"/>
          <a:stretch>
            <a:fillRect/>
          </a:stretch>
        </p:blipFill>
        <p:spPr>
          <a:xfrm>
            <a:off x="6096000" y="2026017"/>
            <a:ext cx="6297714" cy="4657748"/>
          </a:xfrm>
          <a:prstGeom prst="rect">
            <a:avLst/>
          </a:prstGeom>
        </p:spPr>
      </p:pic>
    </p:spTree>
    <p:extLst>
      <p:ext uri="{BB962C8B-B14F-4D97-AF65-F5344CB8AC3E}">
        <p14:creationId xmlns:p14="http://schemas.microsoft.com/office/powerpoint/2010/main" val="266639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DFF882-6B1C-483D-8616-4CAEEC3374F7}"/>
              </a:ext>
            </a:extLst>
          </p:cNvPr>
          <p:cNvPicPr>
            <a:picLocks noChangeAspect="1"/>
          </p:cNvPicPr>
          <p:nvPr/>
        </p:nvPicPr>
        <p:blipFill>
          <a:blip r:embed="rId2"/>
          <a:stretch>
            <a:fillRect/>
          </a:stretch>
        </p:blipFill>
        <p:spPr>
          <a:xfrm>
            <a:off x="0" y="1420216"/>
            <a:ext cx="12192000" cy="4017568"/>
          </a:xfrm>
          <a:prstGeom prst="rect">
            <a:avLst/>
          </a:prstGeom>
        </p:spPr>
      </p:pic>
    </p:spTree>
    <p:extLst>
      <p:ext uri="{BB962C8B-B14F-4D97-AF65-F5344CB8AC3E}">
        <p14:creationId xmlns:p14="http://schemas.microsoft.com/office/powerpoint/2010/main" val="365031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F5E08-3167-4C57-8612-77E5EBF13B89}"/>
              </a:ext>
            </a:extLst>
          </p:cNvPr>
          <p:cNvPicPr>
            <a:picLocks noChangeAspect="1"/>
          </p:cNvPicPr>
          <p:nvPr/>
        </p:nvPicPr>
        <p:blipFill>
          <a:blip r:embed="rId2"/>
          <a:stretch>
            <a:fillRect/>
          </a:stretch>
        </p:blipFill>
        <p:spPr>
          <a:xfrm>
            <a:off x="0" y="890439"/>
            <a:ext cx="12192000" cy="5077122"/>
          </a:xfrm>
          <a:prstGeom prst="rect">
            <a:avLst/>
          </a:prstGeom>
        </p:spPr>
      </p:pic>
      <p:sp>
        <p:nvSpPr>
          <p:cNvPr id="3" name="Star: 5 Points 2">
            <a:extLst>
              <a:ext uri="{FF2B5EF4-FFF2-40B4-BE49-F238E27FC236}">
                <a16:creationId xmlns:a16="http://schemas.microsoft.com/office/drawing/2014/main" id="{8C9B108B-4EFE-42B5-9803-4192330D5C11}"/>
              </a:ext>
            </a:extLst>
          </p:cNvPr>
          <p:cNvSpPr/>
          <p:nvPr/>
        </p:nvSpPr>
        <p:spPr>
          <a:xfrm>
            <a:off x="5282214" y="2583402"/>
            <a:ext cx="275207" cy="2485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436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445140-18DF-4473-A709-0505112444DC}"/>
              </a:ext>
            </a:extLst>
          </p:cNvPr>
          <p:cNvPicPr>
            <a:picLocks noChangeAspect="1"/>
          </p:cNvPicPr>
          <p:nvPr/>
        </p:nvPicPr>
        <p:blipFill>
          <a:blip r:embed="rId2"/>
          <a:stretch>
            <a:fillRect/>
          </a:stretch>
        </p:blipFill>
        <p:spPr>
          <a:xfrm>
            <a:off x="0" y="1553043"/>
            <a:ext cx="12192000" cy="3751914"/>
          </a:xfrm>
          <a:prstGeom prst="rect">
            <a:avLst/>
          </a:prstGeom>
        </p:spPr>
      </p:pic>
    </p:spTree>
    <p:extLst>
      <p:ext uri="{BB962C8B-B14F-4D97-AF65-F5344CB8AC3E}">
        <p14:creationId xmlns:p14="http://schemas.microsoft.com/office/powerpoint/2010/main" val="417030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7E165-1368-4439-9780-AC0818A4CDA2}"/>
              </a:ext>
            </a:extLst>
          </p:cNvPr>
          <p:cNvSpPr/>
          <p:nvPr/>
        </p:nvSpPr>
        <p:spPr>
          <a:xfrm>
            <a:off x="550415" y="843677"/>
            <a:ext cx="10670959" cy="5663089"/>
          </a:xfrm>
          <a:prstGeom prst="rect">
            <a:avLst/>
          </a:prstGeom>
        </p:spPr>
        <p:txBody>
          <a:bodyPr wrap="square">
            <a:spAutoFit/>
          </a:bodyPr>
          <a:lstStyle/>
          <a:p>
            <a:r>
              <a:rPr lang="en-GB" sz="2800" b="1" dirty="0"/>
              <a:t>What issues could you raise in either support or against the application?</a:t>
            </a:r>
          </a:p>
          <a:p>
            <a:endParaRPr lang="en-GB" dirty="0"/>
          </a:p>
          <a:p>
            <a:r>
              <a:rPr lang="en-GB" dirty="0"/>
              <a:t>What material planning matters do you think are engaged in this application?</a:t>
            </a:r>
          </a:p>
          <a:p>
            <a:endParaRPr lang="en-GB" dirty="0"/>
          </a:p>
          <a:p>
            <a:r>
              <a:rPr lang="en-GB" u="sng" dirty="0"/>
              <a:t>Parish Council Response</a:t>
            </a:r>
          </a:p>
          <a:p>
            <a:endParaRPr lang="en-GB" dirty="0"/>
          </a:p>
          <a:p>
            <a:r>
              <a:rPr lang="en-GB" dirty="0"/>
              <a:t>Erection of detached dwelling and formation of vehicular access from Pound Hill serving new dwelling at 30 Pound Hill, </a:t>
            </a:r>
            <a:r>
              <a:rPr lang="en-GB" dirty="0" err="1"/>
              <a:t>Bacton</a:t>
            </a:r>
            <a:r>
              <a:rPr lang="en-GB" dirty="0"/>
              <a:t> IP14 4LP. After careful consideration and much discussion, the council have agreed to send the following response: It would appear that due to the roof line drawing planning policy GP1 has not been met. With the amendment to the original plans it would seem that a clear window is overlooking a neighbouring property which would appear to contravene planning policy SB2.</a:t>
            </a:r>
          </a:p>
          <a:p>
            <a:endParaRPr lang="en-GB" dirty="0"/>
          </a:p>
          <a:p>
            <a:r>
              <a:rPr lang="en-GB" u="sng" dirty="0"/>
              <a:t>Is this a good response?</a:t>
            </a:r>
          </a:p>
          <a:p>
            <a:endParaRPr lang="en-GB" dirty="0"/>
          </a:p>
          <a:p>
            <a:r>
              <a:rPr lang="en-GB" dirty="0"/>
              <a:t>No formal stance recorded but they have referenced policy and material matters.  I would suggest a formal object or support would help the Council better understand their view.</a:t>
            </a:r>
          </a:p>
          <a:p>
            <a:endParaRPr lang="en-GB" dirty="0"/>
          </a:p>
          <a:p>
            <a:endParaRPr lang="en-GB" dirty="0"/>
          </a:p>
        </p:txBody>
      </p:sp>
    </p:spTree>
    <p:extLst>
      <p:ext uri="{BB962C8B-B14F-4D97-AF65-F5344CB8AC3E}">
        <p14:creationId xmlns:p14="http://schemas.microsoft.com/office/powerpoint/2010/main" val="383562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1643A3-72F5-44B9-9C45-401F8237AD22}"/>
              </a:ext>
            </a:extLst>
          </p:cNvPr>
          <p:cNvSpPr txBox="1"/>
          <p:nvPr/>
        </p:nvSpPr>
        <p:spPr>
          <a:xfrm>
            <a:off x="2157274" y="2157274"/>
            <a:ext cx="7554897" cy="2954655"/>
          </a:xfrm>
          <a:prstGeom prst="rect">
            <a:avLst/>
          </a:prstGeom>
          <a:noFill/>
        </p:spPr>
        <p:txBody>
          <a:bodyPr wrap="square" rtlCol="0">
            <a:spAutoFit/>
          </a:bodyPr>
          <a:lstStyle/>
          <a:p>
            <a:pPr algn="ctr"/>
            <a:r>
              <a:rPr lang="en-GB" sz="2800" dirty="0"/>
              <a:t>Example 2</a:t>
            </a:r>
          </a:p>
          <a:p>
            <a:pPr algn="ctr"/>
            <a:endParaRPr lang="en-GB" sz="2800" dirty="0"/>
          </a:p>
          <a:p>
            <a:pPr algn="ctr"/>
            <a:r>
              <a:rPr lang="en-GB" sz="2800" dirty="0"/>
              <a:t>DC/17/05423 | Outline planning application (all matters reserved except access) for development of up to 81 dwellings. | Land To The North Of Church Road </a:t>
            </a:r>
            <a:r>
              <a:rPr lang="en-GB" sz="2800" dirty="0" err="1"/>
              <a:t>Bacton</a:t>
            </a:r>
            <a:r>
              <a:rPr lang="en-GB" sz="2800" dirty="0"/>
              <a:t> Suffolk </a:t>
            </a:r>
          </a:p>
          <a:p>
            <a:endParaRPr lang="en-GB" dirty="0"/>
          </a:p>
        </p:txBody>
      </p:sp>
    </p:spTree>
    <p:extLst>
      <p:ext uri="{BB962C8B-B14F-4D97-AF65-F5344CB8AC3E}">
        <p14:creationId xmlns:p14="http://schemas.microsoft.com/office/powerpoint/2010/main" val="3280700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EA9914-3828-41EF-9B18-9C4933BD3C58}"/>
              </a:ext>
            </a:extLst>
          </p:cNvPr>
          <p:cNvPicPr>
            <a:picLocks noChangeAspect="1"/>
          </p:cNvPicPr>
          <p:nvPr/>
        </p:nvPicPr>
        <p:blipFill>
          <a:blip r:embed="rId2"/>
          <a:stretch>
            <a:fillRect/>
          </a:stretch>
        </p:blipFill>
        <p:spPr>
          <a:xfrm>
            <a:off x="561421" y="696666"/>
            <a:ext cx="8210550" cy="5819775"/>
          </a:xfrm>
          <a:prstGeom prst="rect">
            <a:avLst/>
          </a:prstGeom>
        </p:spPr>
      </p:pic>
      <p:sp>
        <p:nvSpPr>
          <p:cNvPr id="3" name="TextBox 2">
            <a:extLst>
              <a:ext uri="{FF2B5EF4-FFF2-40B4-BE49-F238E27FC236}">
                <a16:creationId xmlns:a16="http://schemas.microsoft.com/office/drawing/2014/main" id="{6D66E92A-9B84-4419-B4B9-31AD6E9CD65D}"/>
              </a:ext>
            </a:extLst>
          </p:cNvPr>
          <p:cNvSpPr txBox="1"/>
          <p:nvPr/>
        </p:nvSpPr>
        <p:spPr>
          <a:xfrm>
            <a:off x="6498454" y="350437"/>
            <a:ext cx="5132125" cy="1200329"/>
          </a:xfrm>
          <a:prstGeom prst="rect">
            <a:avLst/>
          </a:prstGeom>
          <a:noFill/>
        </p:spPr>
        <p:txBody>
          <a:bodyPr wrap="square" rtlCol="0">
            <a:spAutoFit/>
          </a:bodyPr>
          <a:lstStyle/>
          <a:p>
            <a:r>
              <a:rPr lang="en-GB" dirty="0"/>
              <a:t>DC/17/05423 | Outline planning application (all matters reserved except access) for development of up to 81 dwellings. | Land To The North Of Church Road </a:t>
            </a:r>
            <a:r>
              <a:rPr lang="en-GB" dirty="0" err="1"/>
              <a:t>Bacton</a:t>
            </a:r>
            <a:r>
              <a:rPr lang="en-GB" dirty="0"/>
              <a:t> Suffolk </a:t>
            </a:r>
          </a:p>
        </p:txBody>
      </p:sp>
      <p:sp>
        <p:nvSpPr>
          <p:cNvPr id="6" name="Star: 5 Points 5">
            <a:extLst>
              <a:ext uri="{FF2B5EF4-FFF2-40B4-BE49-F238E27FC236}">
                <a16:creationId xmlns:a16="http://schemas.microsoft.com/office/drawing/2014/main" id="{7A60241A-3E29-49CB-954B-D85E7A15C936}"/>
              </a:ext>
            </a:extLst>
          </p:cNvPr>
          <p:cNvSpPr/>
          <p:nvPr/>
        </p:nvSpPr>
        <p:spPr>
          <a:xfrm>
            <a:off x="5504155" y="3429000"/>
            <a:ext cx="257453" cy="2818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A0168E5-BD0F-4461-B1E0-BD113BFA7120}"/>
              </a:ext>
            </a:extLst>
          </p:cNvPr>
          <p:cNvPicPr>
            <a:picLocks noChangeAspect="1"/>
          </p:cNvPicPr>
          <p:nvPr/>
        </p:nvPicPr>
        <p:blipFill>
          <a:blip r:embed="rId3"/>
          <a:stretch>
            <a:fillRect/>
          </a:stretch>
        </p:blipFill>
        <p:spPr>
          <a:xfrm>
            <a:off x="5017528" y="5389205"/>
            <a:ext cx="292633" cy="323116"/>
          </a:xfrm>
          <a:prstGeom prst="rect">
            <a:avLst/>
          </a:prstGeom>
        </p:spPr>
      </p:pic>
      <p:sp>
        <p:nvSpPr>
          <p:cNvPr id="8" name="Star: 5 Points 7">
            <a:extLst>
              <a:ext uri="{FF2B5EF4-FFF2-40B4-BE49-F238E27FC236}">
                <a16:creationId xmlns:a16="http://schemas.microsoft.com/office/drawing/2014/main" id="{616BCD5B-4338-4B4E-9C31-6BDD32FF202C}"/>
              </a:ext>
            </a:extLst>
          </p:cNvPr>
          <p:cNvSpPr/>
          <p:nvPr/>
        </p:nvSpPr>
        <p:spPr>
          <a:xfrm>
            <a:off x="2975499" y="2933330"/>
            <a:ext cx="257453" cy="2818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0F377374-014E-420A-8EB0-0D863EB4B039}"/>
              </a:ext>
            </a:extLst>
          </p:cNvPr>
          <p:cNvSpPr/>
          <p:nvPr/>
        </p:nvSpPr>
        <p:spPr>
          <a:xfrm flipV="1">
            <a:off x="3499281" y="3324689"/>
            <a:ext cx="257453" cy="2818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294E111B-14A1-48CE-A43C-6DB41DE4E125}"/>
              </a:ext>
            </a:extLst>
          </p:cNvPr>
          <p:cNvSpPr/>
          <p:nvPr/>
        </p:nvSpPr>
        <p:spPr>
          <a:xfrm>
            <a:off x="8643244" y="2498325"/>
            <a:ext cx="257453" cy="2818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A7FA81E-1B04-473A-97CF-E960D677105A}"/>
              </a:ext>
            </a:extLst>
          </p:cNvPr>
          <p:cNvSpPr txBox="1"/>
          <p:nvPr/>
        </p:nvSpPr>
        <p:spPr>
          <a:xfrm>
            <a:off x="8900697" y="2414726"/>
            <a:ext cx="2125369" cy="646331"/>
          </a:xfrm>
          <a:prstGeom prst="rect">
            <a:avLst/>
          </a:prstGeom>
          <a:noFill/>
        </p:spPr>
        <p:txBody>
          <a:bodyPr wrap="square" rtlCol="0">
            <a:spAutoFit/>
          </a:bodyPr>
          <a:lstStyle/>
          <a:p>
            <a:r>
              <a:rPr lang="en-GB" dirty="0"/>
              <a:t> denotes listed building</a:t>
            </a:r>
          </a:p>
        </p:txBody>
      </p:sp>
    </p:spTree>
    <p:extLst>
      <p:ext uri="{BB962C8B-B14F-4D97-AF65-F5344CB8AC3E}">
        <p14:creationId xmlns:p14="http://schemas.microsoft.com/office/powerpoint/2010/main" val="318942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40497D-81F6-49B9-A168-6455025E1552}"/>
              </a:ext>
            </a:extLst>
          </p:cNvPr>
          <p:cNvPicPr>
            <a:picLocks noChangeAspect="1"/>
          </p:cNvPicPr>
          <p:nvPr/>
        </p:nvPicPr>
        <p:blipFill>
          <a:blip r:embed="rId2"/>
          <a:stretch>
            <a:fillRect/>
          </a:stretch>
        </p:blipFill>
        <p:spPr>
          <a:xfrm>
            <a:off x="104775" y="461962"/>
            <a:ext cx="11982450" cy="5934075"/>
          </a:xfrm>
          <a:prstGeom prst="rect">
            <a:avLst/>
          </a:prstGeom>
        </p:spPr>
      </p:pic>
    </p:spTree>
    <p:extLst>
      <p:ext uri="{BB962C8B-B14F-4D97-AF65-F5344CB8AC3E}">
        <p14:creationId xmlns:p14="http://schemas.microsoft.com/office/powerpoint/2010/main" val="98392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1A7EC-F1F8-4E9A-BEBA-3469011ACAB2}"/>
              </a:ext>
            </a:extLst>
          </p:cNvPr>
          <p:cNvSpPr txBox="1"/>
          <p:nvPr/>
        </p:nvSpPr>
        <p:spPr>
          <a:xfrm>
            <a:off x="2234129" y="718833"/>
            <a:ext cx="7723741" cy="1323439"/>
          </a:xfrm>
          <a:prstGeom prst="rect">
            <a:avLst/>
          </a:prstGeom>
          <a:noFill/>
          <a:ln>
            <a:noFill/>
          </a:ln>
        </p:spPr>
        <p:txBody>
          <a:bodyPr wrap="square" rtlCol="0">
            <a:spAutoFit/>
          </a:bodyPr>
          <a:lstStyle/>
          <a:p>
            <a:pPr algn="ctr"/>
            <a:endParaRPr lang="en-GB" sz="3600" b="1" dirty="0">
              <a:solidFill>
                <a:schemeClr val="accent1">
                  <a:lumMod val="50000"/>
                </a:schemeClr>
              </a:solidFill>
            </a:endParaRPr>
          </a:p>
          <a:p>
            <a:endParaRPr lang="en-GB" sz="4400" b="1" dirty="0">
              <a:solidFill>
                <a:schemeClr val="accent1">
                  <a:lumMod val="50000"/>
                </a:schemeClr>
              </a:solidFill>
            </a:endParaRPr>
          </a:p>
        </p:txBody>
      </p:sp>
      <p:sp>
        <p:nvSpPr>
          <p:cNvPr id="6" name="Title 5"/>
          <p:cNvSpPr>
            <a:spLocks noGrp="1"/>
          </p:cNvSpPr>
          <p:nvPr>
            <p:ph type="title" idx="4294967295"/>
          </p:nvPr>
        </p:nvSpPr>
        <p:spPr/>
        <p:txBody>
          <a:bodyPr/>
          <a:lstStyle/>
          <a:p>
            <a:r>
              <a:rPr lang="en-GB" dirty="0"/>
              <a:t>Site Location Plan</a:t>
            </a:r>
          </a:p>
        </p:txBody>
      </p:sp>
      <p:sp>
        <p:nvSpPr>
          <p:cNvPr id="3" name="TextBox 2">
            <a:extLst>
              <a:ext uri="{FF2B5EF4-FFF2-40B4-BE49-F238E27FC236}">
                <a16:creationId xmlns:a16="http://schemas.microsoft.com/office/drawing/2014/main" id="{5D2813E4-A658-4850-BC2C-3FF8270705B8}"/>
              </a:ext>
            </a:extLst>
          </p:cNvPr>
          <p:cNvSpPr txBox="1"/>
          <p:nvPr/>
        </p:nvSpPr>
        <p:spPr>
          <a:xfrm>
            <a:off x="887767" y="417250"/>
            <a:ext cx="9845336" cy="5909310"/>
          </a:xfrm>
          <a:prstGeom prst="rect">
            <a:avLst/>
          </a:prstGeom>
          <a:noFill/>
        </p:spPr>
        <p:txBody>
          <a:bodyPr wrap="square" rtlCol="0">
            <a:spAutoFit/>
          </a:bodyPr>
          <a:lstStyle/>
          <a:p>
            <a:pPr algn="ctr"/>
            <a:r>
              <a:rPr lang="en-GB" sz="3600" b="1" dirty="0">
                <a:solidFill>
                  <a:prstClr val="black"/>
                </a:solidFill>
              </a:rPr>
              <a:t>Scheme of Delegation</a:t>
            </a:r>
          </a:p>
          <a:p>
            <a:endParaRPr lang="en-GB" b="1" dirty="0">
              <a:solidFill>
                <a:prstClr val="black"/>
              </a:solidFill>
            </a:endParaRPr>
          </a:p>
          <a:p>
            <a:endParaRPr lang="en-GB" b="1" u="sng" dirty="0">
              <a:solidFill>
                <a:prstClr val="black"/>
              </a:solidFill>
            </a:endParaRPr>
          </a:p>
          <a:p>
            <a:r>
              <a:rPr lang="en-GB" b="1" u="sng" dirty="0">
                <a:solidFill>
                  <a:prstClr val="black"/>
                </a:solidFill>
              </a:rPr>
              <a:t>All planning application </a:t>
            </a:r>
            <a:r>
              <a:rPr lang="en-GB" dirty="0">
                <a:solidFill>
                  <a:prstClr val="black"/>
                </a:solidFill>
              </a:rPr>
              <a:t>decisions including decisions concerning Environmental Impact Assessment (EIA) decisions or considerations requiring Habitat Regulation Impact Assessments (HRA)are </a:t>
            </a:r>
            <a:r>
              <a:rPr lang="en-GB" b="1" u="sng" dirty="0">
                <a:solidFill>
                  <a:prstClr val="black"/>
                </a:solidFill>
              </a:rPr>
              <a:t>delegated</a:t>
            </a:r>
            <a:r>
              <a:rPr lang="en-GB" dirty="0">
                <a:solidFill>
                  <a:prstClr val="black"/>
                </a:solidFill>
              </a:rPr>
              <a:t> to Head of Planning and Coastal Management UNLESS:</a:t>
            </a:r>
          </a:p>
          <a:p>
            <a:r>
              <a:rPr lang="en-GB" dirty="0">
                <a:solidFill>
                  <a:prstClr val="black"/>
                </a:solidFill>
              </a:rPr>
              <a:t>1.	The Planning Application is, in the opinion of the Head of Planning and Coastal Management and/or the Chair and Vice Chair of the Planning Committee, of </a:t>
            </a:r>
            <a:r>
              <a:rPr lang="en-GB" u="sng" dirty="0">
                <a:solidFill>
                  <a:prstClr val="black"/>
                </a:solidFill>
              </a:rPr>
              <a:t>significant public interest</a:t>
            </a:r>
            <a:r>
              <a:rPr lang="en-GB" dirty="0">
                <a:solidFill>
                  <a:prstClr val="black"/>
                </a:solidFill>
              </a:rPr>
              <a:t>; would have a significant impact on the environment; or should otherwise be referred to Members due to its significance in some other respect; or </a:t>
            </a:r>
          </a:p>
          <a:p>
            <a:pPr marL="342900" indent="-342900">
              <a:buFontTx/>
              <a:buAutoNum type="arabicPeriod" startAt="2"/>
            </a:pPr>
            <a:r>
              <a:rPr lang="en-GB" dirty="0">
                <a:solidFill>
                  <a:prstClr val="black"/>
                </a:solidFill>
              </a:rPr>
              <a:t>The applicant or landowner is East Suffolk Council; </a:t>
            </a:r>
          </a:p>
          <a:p>
            <a:pPr marL="342900" indent="-342900">
              <a:buFontTx/>
              <a:buAutoNum type="arabicPeriod" startAt="2"/>
            </a:pPr>
            <a:r>
              <a:rPr lang="en-GB" dirty="0">
                <a:solidFill>
                  <a:prstClr val="black"/>
                </a:solidFill>
              </a:rPr>
              <a:t>The applicant, or agent, is an East Suffolk Councillor or an East Suffolk Council employee, or the applicant, or agent, is a close relative of an East Suffolk Councillor or East Suffolk Council employee; or</a:t>
            </a:r>
          </a:p>
          <a:p>
            <a:pPr marL="342900" indent="-342900">
              <a:buFontTx/>
              <a:buAutoNum type="arabicPlain" startAt="4"/>
            </a:pPr>
            <a:r>
              <a:rPr lang="en-GB" dirty="0">
                <a:solidFill>
                  <a:prstClr val="black"/>
                </a:solidFill>
              </a:rPr>
              <a:t>The referral process is triggered (see next slide) – </a:t>
            </a:r>
          </a:p>
          <a:p>
            <a:pPr marL="342900" indent="-342900">
              <a:buFontTx/>
              <a:buAutoNum type="arabicPlain" startAt="4"/>
            </a:pPr>
            <a:endParaRPr lang="en-GB" dirty="0">
              <a:solidFill>
                <a:prstClr val="black"/>
              </a:solidFill>
            </a:endParaRPr>
          </a:p>
          <a:p>
            <a:r>
              <a:rPr lang="en-GB" dirty="0">
                <a:solidFill>
                  <a:prstClr val="black"/>
                </a:solidFill>
              </a:rPr>
              <a:t>In which case, if item 4 is invoked, the Planning Application will be referred to the Referral Panel – the panel will discuss with the Head of Planning and Coastal Management (based on planning grounds) to either refer the application to Planning Committee for decision or remain delegated to the Head of Planning and Coastal Management.</a:t>
            </a:r>
          </a:p>
        </p:txBody>
      </p:sp>
    </p:spTree>
    <p:extLst>
      <p:ext uri="{BB962C8B-B14F-4D97-AF65-F5344CB8AC3E}">
        <p14:creationId xmlns:p14="http://schemas.microsoft.com/office/powerpoint/2010/main" val="2757646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E84F4-E985-4313-AE70-2E307FDE2999}"/>
              </a:ext>
            </a:extLst>
          </p:cNvPr>
          <p:cNvPicPr>
            <a:picLocks noChangeAspect="1"/>
          </p:cNvPicPr>
          <p:nvPr/>
        </p:nvPicPr>
        <p:blipFill>
          <a:blip r:embed="rId2"/>
          <a:stretch>
            <a:fillRect/>
          </a:stretch>
        </p:blipFill>
        <p:spPr>
          <a:xfrm>
            <a:off x="0" y="0"/>
            <a:ext cx="12192000" cy="3373281"/>
          </a:xfrm>
          <a:prstGeom prst="rect">
            <a:avLst/>
          </a:prstGeom>
        </p:spPr>
      </p:pic>
      <p:pic>
        <p:nvPicPr>
          <p:cNvPr id="3" name="Picture 2">
            <a:extLst>
              <a:ext uri="{FF2B5EF4-FFF2-40B4-BE49-F238E27FC236}">
                <a16:creationId xmlns:a16="http://schemas.microsoft.com/office/drawing/2014/main" id="{842144E6-A882-4117-B0F7-04AC3C2CB106}"/>
              </a:ext>
            </a:extLst>
          </p:cNvPr>
          <p:cNvPicPr>
            <a:picLocks noChangeAspect="1"/>
          </p:cNvPicPr>
          <p:nvPr/>
        </p:nvPicPr>
        <p:blipFill>
          <a:blip r:embed="rId3"/>
          <a:stretch>
            <a:fillRect/>
          </a:stretch>
        </p:blipFill>
        <p:spPr>
          <a:xfrm>
            <a:off x="0" y="2967535"/>
            <a:ext cx="12192000" cy="3890465"/>
          </a:xfrm>
          <a:prstGeom prst="rect">
            <a:avLst/>
          </a:prstGeom>
        </p:spPr>
      </p:pic>
    </p:spTree>
    <p:extLst>
      <p:ext uri="{BB962C8B-B14F-4D97-AF65-F5344CB8AC3E}">
        <p14:creationId xmlns:p14="http://schemas.microsoft.com/office/powerpoint/2010/main" val="175629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C3BEB6-7B16-4EF0-A30E-C965786DF399}"/>
              </a:ext>
            </a:extLst>
          </p:cNvPr>
          <p:cNvPicPr>
            <a:picLocks noChangeAspect="1"/>
          </p:cNvPicPr>
          <p:nvPr/>
        </p:nvPicPr>
        <p:blipFill>
          <a:blip r:embed="rId2"/>
          <a:stretch>
            <a:fillRect/>
          </a:stretch>
        </p:blipFill>
        <p:spPr>
          <a:xfrm>
            <a:off x="1909762" y="19050"/>
            <a:ext cx="8372475" cy="6819900"/>
          </a:xfrm>
          <a:prstGeom prst="rect">
            <a:avLst/>
          </a:prstGeom>
        </p:spPr>
      </p:pic>
    </p:spTree>
    <p:extLst>
      <p:ext uri="{BB962C8B-B14F-4D97-AF65-F5344CB8AC3E}">
        <p14:creationId xmlns:p14="http://schemas.microsoft.com/office/powerpoint/2010/main" val="404806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7E165-1368-4439-9780-AC0818A4CDA2}"/>
              </a:ext>
            </a:extLst>
          </p:cNvPr>
          <p:cNvSpPr/>
          <p:nvPr/>
        </p:nvSpPr>
        <p:spPr>
          <a:xfrm>
            <a:off x="550415" y="843677"/>
            <a:ext cx="10670959" cy="3170099"/>
          </a:xfrm>
          <a:prstGeom prst="rect">
            <a:avLst/>
          </a:prstGeom>
        </p:spPr>
        <p:txBody>
          <a:bodyPr wrap="square">
            <a:spAutoFit/>
          </a:bodyPr>
          <a:lstStyle/>
          <a:p>
            <a:r>
              <a:rPr lang="en-GB" sz="2800" b="1" dirty="0"/>
              <a:t>What issues could you raise in either support or against the application?</a:t>
            </a:r>
          </a:p>
          <a:p>
            <a:endParaRPr lang="en-GB" dirty="0"/>
          </a:p>
          <a:p>
            <a:r>
              <a:rPr lang="en-GB" dirty="0"/>
              <a:t>What material planning matters do you think are engaged in this application?</a:t>
            </a:r>
          </a:p>
          <a:p>
            <a:endParaRPr lang="en-GB" dirty="0"/>
          </a:p>
          <a:p>
            <a:r>
              <a:rPr lang="en-GB" u="sng" dirty="0"/>
              <a:t>Parish Response</a:t>
            </a:r>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1F7CCE8A-053C-4915-8F9E-842B3A596179}"/>
              </a:ext>
            </a:extLst>
          </p:cNvPr>
          <p:cNvPicPr>
            <a:picLocks noChangeAspect="1"/>
          </p:cNvPicPr>
          <p:nvPr/>
        </p:nvPicPr>
        <p:blipFill>
          <a:blip r:embed="rId2"/>
          <a:stretch>
            <a:fillRect/>
          </a:stretch>
        </p:blipFill>
        <p:spPr>
          <a:xfrm>
            <a:off x="625918" y="2971270"/>
            <a:ext cx="5470082" cy="1042506"/>
          </a:xfrm>
          <a:prstGeom prst="rect">
            <a:avLst/>
          </a:prstGeom>
        </p:spPr>
      </p:pic>
      <p:sp>
        <p:nvSpPr>
          <p:cNvPr id="5" name="TextBox 4">
            <a:extLst>
              <a:ext uri="{FF2B5EF4-FFF2-40B4-BE49-F238E27FC236}">
                <a16:creationId xmlns:a16="http://schemas.microsoft.com/office/drawing/2014/main" id="{95037207-C358-4AA5-B18C-AFAB27AE56F1}"/>
              </a:ext>
            </a:extLst>
          </p:cNvPr>
          <p:cNvSpPr txBox="1"/>
          <p:nvPr/>
        </p:nvSpPr>
        <p:spPr>
          <a:xfrm>
            <a:off x="550415" y="4135772"/>
            <a:ext cx="9835156" cy="1200329"/>
          </a:xfrm>
          <a:prstGeom prst="rect">
            <a:avLst/>
          </a:prstGeom>
          <a:noFill/>
        </p:spPr>
        <p:txBody>
          <a:bodyPr wrap="square" rtlCol="0">
            <a:spAutoFit/>
          </a:bodyPr>
          <a:lstStyle/>
          <a:p>
            <a:r>
              <a:rPr lang="en-GB" u="sng" dirty="0"/>
              <a:t>How could this response be improved?</a:t>
            </a:r>
          </a:p>
          <a:p>
            <a:endParaRPr lang="en-GB" dirty="0"/>
          </a:p>
          <a:p>
            <a:r>
              <a:rPr lang="en-GB" dirty="0"/>
              <a:t>What are their material issues on the application – referencing a policy on its own does not highlight what the real concerns are.  </a:t>
            </a:r>
          </a:p>
        </p:txBody>
      </p:sp>
    </p:spTree>
    <p:extLst>
      <p:ext uri="{BB962C8B-B14F-4D97-AF65-F5344CB8AC3E}">
        <p14:creationId xmlns:p14="http://schemas.microsoft.com/office/powerpoint/2010/main" val="308715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1412B-E01E-4DC1-A345-937A005609CC}"/>
              </a:ext>
            </a:extLst>
          </p:cNvPr>
          <p:cNvSpPr txBox="1"/>
          <p:nvPr/>
        </p:nvSpPr>
        <p:spPr>
          <a:xfrm>
            <a:off x="2136559" y="1340528"/>
            <a:ext cx="7918882" cy="1754326"/>
          </a:xfrm>
          <a:prstGeom prst="rect">
            <a:avLst/>
          </a:prstGeom>
          <a:noFill/>
        </p:spPr>
        <p:txBody>
          <a:bodyPr wrap="square" rtlCol="0">
            <a:spAutoFit/>
          </a:bodyPr>
          <a:lstStyle/>
          <a:p>
            <a:pPr algn="ctr"/>
            <a:r>
              <a:rPr lang="en-GB" sz="3600" b="1" dirty="0"/>
              <a:t>Example 3 </a:t>
            </a:r>
          </a:p>
          <a:p>
            <a:pPr algn="ctr"/>
            <a:endParaRPr lang="en-GB" sz="3600" b="1" dirty="0"/>
          </a:p>
          <a:p>
            <a:pPr algn="ctr"/>
            <a:r>
              <a:rPr lang="en-GB" sz="3600" b="1" dirty="0"/>
              <a:t> single storey side extension</a:t>
            </a:r>
          </a:p>
        </p:txBody>
      </p:sp>
    </p:spTree>
    <p:extLst>
      <p:ext uri="{BB962C8B-B14F-4D97-AF65-F5344CB8AC3E}">
        <p14:creationId xmlns:p14="http://schemas.microsoft.com/office/powerpoint/2010/main" val="219031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74B7-BEE8-4854-859B-457AD6972E3B}"/>
              </a:ext>
            </a:extLst>
          </p:cNvPr>
          <p:cNvPicPr>
            <a:picLocks noChangeAspect="1"/>
          </p:cNvPicPr>
          <p:nvPr/>
        </p:nvPicPr>
        <p:blipFill>
          <a:blip r:embed="rId2"/>
          <a:stretch>
            <a:fillRect/>
          </a:stretch>
        </p:blipFill>
        <p:spPr>
          <a:xfrm>
            <a:off x="445825" y="655329"/>
            <a:ext cx="2990850" cy="4162425"/>
          </a:xfrm>
          <a:prstGeom prst="rect">
            <a:avLst/>
          </a:prstGeom>
        </p:spPr>
      </p:pic>
      <p:pic>
        <p:nvPicPr>
          <p:cNvPr id="4" name="Picture 3">
            <a:extLst>
              <a:ext uri="{FF2B5EF4-FFF2-40B4-BE49-F238E27FC236}">
                <a16:creationId xmlns:a16="http://schemas.microsoft.com/office/drawing/2014/main" id="{DB1CD1AF-8B0C-4C51-B61B-70D19F65A8EC}"/>
              </a:ext>
            </a:extLst>
          </p:cNvPr>
          <p:cNvPicPr>
            <a:picLocks noChangeAspect="1"/>
          </p:cNvPicPr>
          <p:nvPr/>
        </p:nvPicPr>
        <p:blipFill>
          <a:blip r:embed="rId3"/>
          <a:stretch>
            <a:fillRect/>
          </a:stretch>
        </p:blipFill>
        <p:spPr>
          <a:xfrm>
            <a:off x="378031" y="0"/>
            <a:ext cx="11435938" cy="6858000"/>
          </a:xfrm>
          <a:prstGeom prst="rect">
            <a:avLst/>
          </a:prstGeom>
        </p:spPr>
      </p:pic>
    </p:spTree>
    <p:extLst>
      <p:ext uri="{BB962C8B-B14F-4D97-AF65-F5344CB8AC3E}">
        <p14:creationId xmlns:p14="http://schemas.microsoft.com/office/powerpoint/2010/main" val="176422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BDC4C-7F90-4808-A4A1-116C31F4AE88}"/>
              </a:ext>
            </a:extLst>
          </p:cNvPr>
          <p:cNvPicPr>
            <a:picLocks noChangeAspect="1"/>
          </p:cNvPicPr>
          <p:nvPr/>
        </p:nvPicPr>
        <p:blipFill>
          <a:blip r:embed="rId2"/>
          <a:stretch>
            <a:fillRect/>
          </a:stretch>
        </p:blipFill>
        <p:spPr>
          <a:xfrm>
            <a:off x="0" y="1364048"/>
            <a:ext cx="12192000" cy="4129903"/>
          </a:xfrm>
          <a:prstGeom prst="rect">
            <a:avLst/>
          </a:prstGeom>
        </p:spPr>
      </p:pic>
    </p:spTree>
    <p:extLst>
      <p:ext uri="{BB962C8B-B14F-4D97-AF65-F5344CB8AC3E}">
        <p14:creationId xmlns:p14="http://schemas.microsoft.com/office/powerpoint/2010/main" val="236347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788D1B-517A-41A3-A45E-879FC36E8E15}"/>
              </a:ext>
            </a:extLst>
          </p:cNvPr>
          <p:cNvSpPr/>
          <p:nvPr/>
        </p:nvSpPr>
        <p:spPr>
          <a:xfrm>
            <a:off x="1015013" y="593454"/>
            <a:ext cx="10250750" cy="4524315"/>
          </a:xfrm>
          <a:prstGeom prst="rect">
            <a:avLst/>
          </a:prstGeom>
        </p:spPr>
        <p:txBody>
          <a:bodyPr wrap="square">
            <a:spAutoFit/>
          </a:bodyPr>
          <a:lstStyle/>
          <a:p>
            <a:r>
              <a:rPr lang="en-GB" b="1" dirty="0"/>
              <a:t>What issues could you raise in either support or against the application?</a:t>
            </a:r>
          </a:p>
          <a:p>
            <a:endParaRPr lang="en-GB" u="sng" dirty="0"/>
          </a:p>
          <a:p>
            <a:r>
              <a:rPr lang="en-GB" u="sng" dirty="0"/>
              <a:t>What material considerations are engaged in this application?</a:t>
            </a:r>
          </a:p>
          <a:p>
            <a:endParaRPr lang="en-GB" b="1" dirty="0"/>
          </a:p>
          <a:p>
            <a:endParaRPr lang="en-GB" b="1" dirty="0"/>
          </a:p>
          <a:p>
            <a:r>
              <a:rPr lang="en-GB" u="sng" dirty="0"/>
              <a:t>Parish Council response</a:t>
            </a:r>
          </a:p>
          <a:p>
            <a:endParaRPr lang="en-GB" dirty="0"/>
          </a:p>
          <a:p>
            <a:r>
              <a:rPr lang="en-GB" dirty="0"/>
              <a:t>DC/18/02391 Erection of single storey extension 59 Pound Hill </a:t>
            </a:r>
            <a:r>
              <a:rPr lang="en-GB" dirty="0" err="1"/>
              <a:t>Bacton</a:t>
            </a:r>
            <a:r>
              <a:rPr lang="en-GB" dirty="0"/>
              <a:t> Stowmarket IP14 4LP. After careful consideration the Council agreed to SUPPORT this application. This decision was based on planning policy GP1; materials should respect local architectural styles, proposals should maintain or enhance the character and appearance of their surroundings. </a:t>
            </a:r>
          </a:p>
          <a:p>
            <a:endParaRPr lang="en-GB" dirty="0"/>
          </a:p>
          <a:p>
            <a:r>
              <a:rPr lang="en-GB" u="sng" dirty="0"/>
              <a:t>Could the response be improved?</a:t>
            </a:r>
          </a:p>
          <a:p>
            <a:endParaRPr lang="en-GB" dirty="0"/>
          </a:p>
          <a:p>
            <a:pPr marL="285750" indent="-285750">
              <a:buFont typeface="Arial" panose="020B0604020202020204" pitchFamily="34" charset="0"/>
              <a:buChar char="•"/>
            </a:pPr>
            <a:r>
              <a:rPr lang="en-GB" dirty="0"/>
              <a:t>It does what it says on the tin</a:t>
            </a:r>
          </a:p>
          <a:p>
            <a:endParaRPr lang="en-GB" b="1" dirty="0"/>
          </a:p>
        </p:txBody>
      </p:sp>
    </p:spTree>
    <p:extLst>
      <p:ext uri="{BB962C8B-B14F-4D97-AF65-F5344CB8AC3E}">
        <p14:creationId xmlns:p14="http://schemas.microsoft.com/office/powerpoint/2010/main" val="3634507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446CF-E781-4DE6-BF46-55B0D22B05BB}"/>
              </a:ext>
            </a:extLst>
          </p:cNvPr>
          <p:cNvSpPr/>
          <p:nvPr/>
        </p:nvSpPr>
        <p:spPr>
          <a:xfrm>
            <a:off x="763480" y="788607"/>
            <a:ext cx="10085033" cy="4524315"/>
          </a:xfrm>
          <a:prstGeom prst="rect">
            <a:avLst/>
          </a:prstGeom>
        </p:spPr>
        <p:txBody>
          <a:bodyPr wrap="square">
            <a:spAutoFit/>
          </a:bodyPr>
          <a:lstStyle/>
          <a:p>
            <a:pPr algn="ctr"/>
            <a:r>
              <a:rPr lang="en-GB" b="1" dirty="0"/>
              <a:t>Examples of other responses which are good examples:</a:t>
            </a:r>
          </a:p>
          <a:p>
            <a:endParaRPr lang="en-GB" dirty="0"/>
          </a:p>
          <a:p>
            <a:pPr marL="285750" indent="-285750">
              <a:buFont typeface="Arial" panose="020B0604020202020204" pitchFamily="34" charset="0"/>
              <a:buChar char="•"/>
            </a:pPr>
            <a:r>
              <a:rPr lang="en-GB" dirty="0"/>
              <a:t>DC/18/02391 Erection of single storey extension 59 Pound Hill </a:t>
            </a:r>
            <a:r>
              <a:rPr lang="en-GB" dirty="0" err="1"/>
              <a:t>Bacton</a:t>
            </a:r>
            <a:r>
              <a:rPr lang="en-GB" dirty="0"/>
              <a:t> Stowmarket IP14 4LP. After careful consideration the Council agreed to SUPPORT this application. This decision was based on planning policy GP1; materials should respect local architectural styles, proposals should maintain or enhance the character and appearance of their surroundings.    DC/18/02803 Erection of 1 no. dwelling 42 Pound Hill </a:t>
            </a:r>
            <a:r>
              <a:rPr lang="en-GB" dirty="0" err="1"/>
              <a:t>Bacton</a:t>
            </a:r>
            <a:r>
              <a:rPr lang="en-GB" dirty="0"/>
              <a:t> Stowmarket IP14 4LP. The Council resolved to SUPPORT this application based on policies GP1 and SB2: Within settlement boundaries developments appropriate to their surrounding will normally be permitted. This application is in keeping with the surroundings. </a:t>
            </a:r>
          </a:p>
          <a:p>
            <a:r>
              <a:rPr lang="en-GB" dirty="0"/>
              <a:t> </a:t>
            </a:r>
          </a:p>
          <a:p>
            <a:pPr marL="285750" indent="-285750">
              <a:buFont typeface="Arial" panose="020B0604020202020204" pitchFamily="34" charset="0"/>
              <a:buChar char="•"/>
            </a:pPr>
            <a:r>
              <a:rPr lang="en-GB" dirty="0"/>
              <a:t>DC/18/02738 Outline planning application (some matters reserved) Erection of 1 no. detached property with garage and access The Croft Earls Green Road </a:t>
            </a:r>
            <a:r>
              <a:rPr lang="en-GB" dirty="0" err="1"/>
              <a:t>Bacton</a:t>
            </a:r>
            <a:r>
              <a:rPr lang="en-GB" dirty="0"/>
              <a:t> Stowmarket Suffolk IP14 4SA. The Council agreed to SUPPORT this application quoting policies GP1 and SB2: The proposed application would enhance the character of the surroundings and respects the scale and density of the area. It does not effect the privacy and amenity of neighbouring properties.  </a:t>
            </a:r>
          </a:p>
          <a:p>
            <a:r>
              <a:rPr lang="en-GB" dirty="0"/>
              <a:t> </a:t>
            </a:r>
          </a:p>
        </p:txBody>
      </p:sp>
    </p:spTree>
    <p:extLst>
      <p:ext uri="{BB962C8B-B14F-4D97-AF65-F5344CB8AC3E}">
        <p14:creationId xmlns:p14="http://schemas.microsoft.com/office/powerpoint/2010/main" val="212290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7FB8B7-D9E0-4AAD-8D4A-85E920C660D7}"/>
              </a:ext>
            </a:extLst>
          </p:cNvPr>
          <p:cNvSpPr txBox="1"/>
          <p:nvPr/>
        </p:nvSpPr>
        <p:spPr>
          <a:xfrm>
            <a:off x="369116" y="369116"/>
            <a:ext cx="11501306" cy="5355312"/>
          </a:xfrm>
          <a:prstGeom prst="rect">
            <a:avLst/>
          </a:prstGeom>
          <a:noFill/>
        </p:spPr>
        <p:txBody>
          <a:bodyPr wrap="square" rtlCol="0">
            <a:spAutoFit/>
          </a:bodyPr>
          <a:lstStyle/>
          <a:p>
            <a:pPr algn="ctr"/>
            <a:r>
              <a:rPr lang="en-GB" b="1" dirty="0"/>
              <a:t>Examples of other responses which are poor examples</a:t>
            </a:r>
            <a:r>
              <a:rPr lang="en-GB" dirty="0"/>
              <a:t>:</a:t>
            </a:r>
          </a:p>
          <a:p>
            <a:pPr algn="ctr"/>
            <a:endParaRPr lang="en-GB" dirty="0"/>
          </a:p>
          <a:p>
            <a:pPr algn="ctr"/>
            <a:endParaRPr lang="en-GB" dirty="0"/>
          </a:p>
          <a:p>
            <a:pPr algn="ctr"/>
            <a:endParaRPr lang="en-GB" dirty="0"/>
          </a:p>
          <a:p>
            <a:r>
              <a:rPr lang="en-GB" u="sng" dirty="0"/>
              <a:t>The Parish Council supports the applicatio</a:t>
            </a:r>
            <a:r>
              <a:rPr lang="en-GB" dirty="0"/>
              <a:t>n. – there is no reason to support the proposal.  The Council could say that the proposal sits well in the </a:t>
            </a:r>
            <a:r>
              <a:rPr lang="en-GB" dirty="0" err="1"/>
              <a:t>steetscene</a:t>
            </a:r>
            <a:r>
              <a:rPr lang="en-GB" dirty="0"/>
              <a:t>, is a visual enhancement, meets identified housing need etc</a:t>
            </a:r>
          </a:p>
          <a:p>
            <a:endParaRPr lang="en-GB" dirty="0"/>
          </a:p>
          <a:p>
            <a:r>
              <a:rPr lang="en-GB" u="sng" dirty="0"/>
              <a:t>The Parish Council objects to the application</a:t>
            </a:r>
            <a:r>
              <a:rPr lang="en-GB" dirty="0"/>
              <a:t>. – why does the Council object?  What grounds are there for the officers to look for amendments or the referral panel to take the matter to committee.</a:t>
            </a:r>
          </a:p>
          <a:p>
            <a:endParaRPr lang="en-GB" dirty="0"/>
          </a:p>
          <a:p>
            <a:r>
              <a:rPr lang="en-GB" u="sng" dirty="0"/>
              <a:t>The Parish Council raises concerns over the impact on property values </a:t>
            </a:r>
            <a:r>
              <a:rPr lang="en-GB" dirty="0"/>
              <a:t>– the stance is neutral as it states ‘concern’ rather than ‘object’ and also raises non material considerations which cannot be considered in the planning process.</a:t>
            </a:r>
          </a:p>
          <a:p>
            <a:endParaRPr lang="en-GB" dirty="0"/>
          </a:p>
          <a:p>
            <a:endParaRPr lang="en-GB" dirty="0"/>
          </a:p>
          <a:p>
            <a:endParaRPr lang="en-GB" dirty="0"/>
          </a:p>
          <a:p>
            <a:endParaRPr lang="en-GB" dirty="0"/>
          </a:p>
          <a:p>
            <a:endParaRPr lang="en-GB" dirty="0"/>
          </a:p>
          <a:p>
            <a:endParaRPr lang="en-GB" dirty="0"/>
          </a:p>
          <a:p>
            <a:pPr algn="ctr"/>
            <a:endParaRPr lang="en-GB" dirty="0"/>
          </a:p>
        </p:txBody>
      </p:sp>
    </p:spTree>
    <p:extLst>
      <p:ext uri="{BB962C8B-B14F-4D97-AF65-F5344CB8AC3E}">
        <p14:creationId xmlns:p14="http://schemas.microsoft.com/office/powerpoint/2010/main" val="392384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C95CCD3-6C16-4B4D-96F4-D38AE65BB09E}"/>
              </a:ext>
            </a:extLst>
          </p:cNvPr>
          <p:cNvSpPr txBox="1"/>
          <p:nvPr/>
        </p:nvSpPr>
        <p:spPr>
          <a:xfrm>
            <a:off x="950082" y="798991"/>
            <a:ext cx="9641149" cy="3416320"/>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 name="Picture 1">
            <a:extLst>
              <a:ext uri="{FF2B5EF4-FFF2-40B4-BE49-F238E27FC236}">
                <a16:creationId xmlns:a16="http://schemas.microsoft.com/office/drawing/2014/main" id="{7C65C7C0-968A-4466-B1F7-B9E5E7D71198}"/>
              </a:ext>
            </a:extLst>
          </p:cNvPr>
          <p:cNvPicPr>
            <a:picLocks noChangeAspect="1"/>
          </p:cNvPicPr>
          <p:nvPr/>
        </p:nvPicPr>
        <p:blipFill>
          <a:blip r:embed="rId2"/>
          <a:stretch>
            <a:fillRect/>
          </a:stretch>
        </p:blipFill>
        <p:spPr>
          <a:xfrm>
            <a:off x="615346" y="1805816"/>
            <a:ext cx="11262975" cy="4753904"/>
          </a:xfrm>
          <a:prstGeom prst="rect">
            <a:avLst/>
          </a:prstGeom>
        </p:spPr>
      </p:pic>
      <p:sp>
        <p:nvSpPr>
          <p:cNvPr id="3" name="TextBox 2">
            <a:extLst>
              <a:ext uri="{FF2B5EF4-FFF2-40B4-BE49-F238E27FC236}">
                <a16:creationId xmlns:a16="http://schemas.microsoft.com/office/drawing/2014/main" id="{7DBEDD67-1ACA-4FF6-89B4-351696B81B72}"/>
              </a:ext>
            </a:extLst>
          </p:cNvPr>
          <p:cNvSpPr txBox="1"/>
          <p:nvPr/>
        </p:nvSpPr>
        <p:spPr>
          <a:xfrm>
            <a:off x="2518299" y="475825"/>
            <a:ext cx="6889072" cy="646331"/>
          </a:xfrm>
          <a:prstGeom prst="rect">
            <a:avLst/>
          </a:prstGeom>
          <a:noFill/>
        </p:spPr>
        <p:txBody>
          <a:bodyPr wrap="square" rtlCol="0">
            <a:spAutoFit/>
          </a:bodyPr>
          <a:lstStyle/>
          <a:p>
            <a:pPr algn="ctr"/>
            <a:r>
              <a:rPr lang="en-GB" sz="3600" b="1" dirty="0"/>
              <a:t>Referral Process</a:t>
            </a:r>
          </a:p>
        </p:txBody>
      </p:sp>
    </p:spTree>
    <p:extLst>
      <p:ext uri="{BB962C8B-B14F-4D97-AF65-F5344CB8AC3E}">
        <p14:creationId xmlns:p14="http://schemas.microsoft.com/office/powerpoint/2010/main" val="247162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2B6DE-4637-45B8-8A89-A484C436A337}"/>
              </a:ext>
            </a:extLst>
          </p:cNvPr>
          <p:cNvPicPr>
            <a:picLocks noChangeAspect="1"/>
          </p:cNvPicPr>
          <p:nvPr/>
        </p:nvPicPr>
        <p:blipFill>
          <a:blip r:embed="rId2"/>
          <a:stretch>
            <a:fillRect/>
          </a:stretch>
        </p:blipFill>
        <p:spPr>
          <a:xfrm>
            <a:off x="5622077" y="0"/>
            <a:ext cx="4890671" cy="6858000"/>
          </a:xfrm>
          <a:prstGeom prst="rect">
            <a:avLst/>
          </a:prstGeom>
        </p:spPr>
      </p:pic>
      <p:sp>
        <p:nvSpPr>
          <p:cNvPr id="3" name="TextBox 2">
            <a:extLst>
              <a:ext uri="{FF2B5EF4-FFF2-40B4-BE49-F238E27FC236}">
                <a16:creationId xmlns:a16="http://schemas.microsoft.com/office/drawing/2014/main" id="{C5297F76-0FDC-461B-86AE-54974D362380}"/>
              </a:ext>
            </a:extLst>
          </p:cNvPr>
          <p:cNvSpPr txBox="1"/>
          <p:nvPr/>
        </p:nvSpPr>
        <p:spPr>
          <a:xfrm>
            <a:off x="402672" y="595618"/>
            <a:ext cx="4546833" cy="2123658"/>
          </a:xfrm>
          <a:prstGeom prst="rect">
            <a:avLst/>
          </a:prstGeom>
          <a:noFill/>
        </p:spPr>
        <p:txBody>
          <a:bodyPr wrap="square" rtlCol="0">
            <a:spAutoFit/>
          </a:bodyPr>
          <a:lstStyle/>
          <a:p>
            <a:pPr algn="ctr"/>
            <a:r>
              <a:rPr lang="en-GB" sz="2400" b="1" dirty="0"/>
              <a:t>The life of a planning application</a:t>
            </a:r>
          </a:p>
          <a:p>
            <a:pPr algn="ctr"/>
            <a:endParaRPr lang="en-GB" b="1" dirty="0"/>
          </a:p>
          <a:p>
            <a:r>
              <a:rPr lang="en-GB" dirty="0"/>
              <a:t>This table details all the processes necessary to consider and determine a planning application. In terms of timescales, the determination date for major applications is 13 weeks and is 8 weeks in all other instances</a:t>
            </a:r>
          </a:p>
        </p:txBody>
      </p:sp>
    </p:spTree>
    <p:extLst>
      <p:ext uri="{BB962C8B-B14F-4D97-AF65-F5344CB8AC3E}">
        <p14:creationId xmlns:p14="http://schemas.microsoft.com/office/powerpoint/2010/main" val="51957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a:extLst>
              <a:ext uri="{FF2B5EF4-FFF2-40B4-BE49-F238E27FC236}">
                <a16:creationId xmlns:a16="http://schemas.microsoft.com/office/drawing/2014/main" id="{4881D465-29E9-44FD-85D9-5232B408405E}"/>
              </a:ext>
            </a:extLst>
          </p:cNvPr>
          <p:cNvSpPr txBox="1">
            <a:spLocks noChangeArrowheads="1"/>
          </p:cNvSpPr>
          <p:nvPr/>
        </p:nvSpPr>
        <p:spPr bwMode="auto">
          <a:xfrm>
            <a:off x="772344" y="141291"/>
            <a:ext cx="10477293" cy="81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4062" dirty="0">
                <a:ea typeface="Microsoft YaHei" panose="020B0503020204020204" pitchFamily="34" charset="-122"/>
              </a:rPr>
              <a:t>Material Planning Considerations</a:t>
            </a:r>
            <a:endParaRPr lang="en-US" altLang="en-US" sz="3692" dirty="0">
              <a:latin typeface="Trebuchet MS" panose="020B0603020202020204" pitchFamily="34" charset="0"/>
              <a:ea typeface="Microsoft YaHei" panose="020B0503020204020204" pitchFamily="34" charset="-122"/>
            </a:endParaRPr>
          </a:p>
        </p:txBody>
      </p:sp>
      <p:sp>
        <p:nvSpPr>
          <p:cNvPr id="59395" name="Text Box 2">
            <a:extLst>
              <a:ext uri="{FF2B5EF4-FFF2-40B4-BE49-F238E27FC236}">
                <a16:creationId xmlns:a16="http://schemas.microsoft.com/office/drawing/2014/main" id="{EE87D07F-E93C-47DE-B962-75C4E93A8EA2}"/>
              </a:ext>
            </a:extLst>
          </p:cNvPr>
          <p:cNvSpPr txBox="1">
            <a:spLocks noChangeArrowheads="1"/>
          </p:cNvSpPr>
          <p:nvPr/>
        </p:nvSpPr>
        <p:spPr bwMode="auto">
          <a:xfrm>
            <a:off x="772344" y="1112227"/>
            <a:ext cx="8351227" cy="384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defRPr>
            </a:lvl1pPr>
            <a:lvl2pPr marL="742950" indent="-28575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defRPr>
            </a:lvl2pPr>
            <a:lvl3pPr marL="11430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3pPr>
            <a:lvl4pPr marL="16002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4pPr>
            <a:lvl5pPr marL="20574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9pPr>
          </a:lstStyle>
          <a:p>
            <a:pPr>
              <a:spcBef>
                <a:spcPts val="646"/>
              </a:spcBef>
            </a:pPr>
            <a:endParaRPr lang="en-US" altLang="en-US" sz="2400" dirty="0">
              <a:solidFill>
                <a:srgbClr val="000000"/>
              </a:solidFill>
              <a:ea typeface="Microsoft YaHei" panose="020B0503020204020204" pitchFamily="34" charset="-122"/>
            </a:endParaRPr>
          </a:p>
          <a:p>
            <a:pPr>
              <a:spcBef>
                <a:spcPts val="646"/>
              </a:spcBef>
            </a:pPr>
            <a:r>
              <a:rPr lang="en-US" altLang="en-US" sz="2400" dirty="0">
                <a:solidFill>
                  <a:srgbClr val="000000"/>
                </a:solidFill>
                <a:ea typeface="Microsoft YaHei" panose="020B0503020204020204" pitchFamily="34" charset="-122"/>
              </a:rPr>
              <a:t>What they are and are not  - decided by statements of national policy or by decisions of the courts</a:t>
            </a:r>
          </a:p>
          <a:p>
            <a:pPr>
              <a:spcBef>
                <a:spcPts val="646"/>
              </a:spcBef>
            </a:pPr>
            <a:endParaRPr lang="en-US" altLang="en-US" sz="2400" dirty="0">
              <a:solidFill>
                <a:srgbClr val="000000"/>
              </a:solidFill>
              <a:ea typeface="Microsoft YaHei" panose="020B0503020204020204" pitchFamily="34" charset="-122"/>
            </a:endParaRPr>
          </a:p>
          <a:p>
            <a:pPr>
              <a:spcBef>
                <a:spcPts val="646"/>
              </a:spcBef>
            </a:pPr>
            <a:r>
              <a:rPr lang="en-US" altLang="en-US" sz="2400" dirty="0">
                <a:solidFill>
                  <a:srgbClr val="000000"/>
                </a:solidFill>
                <a:ea typeface="Microsoft YaHei" panose="020B0503020204020204" pitchFamily="34" charset="-122"/>
              </a:rPr>
              <a:t>The weight that should be attached to each consideration in any particular case is for the decision maker.</a:t>
            </a:r>
            <a:endParaRPr lang="en-US" altLang="en-US" sz="2400" dirty="0">
              <a:solidFill>
                <a:srgbClr val="800080"/>
              </a:solidFill>
              <a:ea typeface="Microsoft YaHei" panose="020B0503020204020204" pitchFamily="34" charset="-122"/>
            </a:endParaRPr>
          </a:p>
        </p:txBody>
      </p:sp>
      <p:pic>
        <p:nvPicPr>
          <p:cNvPr id="59396" name="Picture 7">
            <a:extLst>
              <a:ext uri="{FF2B5EF4-FFF2-40B4-BE49-F238E27FC236}">
                <a16:creationId xmlns:a16="http://schemas.microsoft.com/office/drawing/2014/main" id="{DA4C18B4-A3AC-44D2-8968-67C751A898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4433" y="3246955"/>
            <a:ext cx="3665693" cy="338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Google Shape;381;p78">
            <a:extLst>
              <a:ext uri="{FF2B5EF4-FFF2-40B4-BE49-F238E27FC236}">
                <a16:creationId xmlns:a16="http://schemas.microsoft.com/office/drawing/2014/main" id="{37FDF68C-26E3-4F10-B532-310B01B29CBA}"/>
              </a:ext>
            </a:extLst>
          </p:cNvPr>
          <p:cNvSpPr txBox="1"/>
          <p:nvPr/>
        </p:nvSpPr>
        <p:spPr>
          <a:xfrm>
            <a:off x="1651001" y="115889"/>
            <a:ext cx="8994628" cy="884237"/>
          </a:xfrm>
          <a:prstGeom prst="rect">
            <a:avLst/>
          </a:prstGeom>
          <a:noFill/>
          <a:ln>
            <a:noFill/>
          </a:ln>
        </p:spPr>
        <p:txBody>
          <a:bodyPr spcFirstLastPara="1" lIns="91425" tIns="45700" rIns="91425" bIns="45700" anchor="ctr"/>
          <a:lstStyle/>
          <a:p>
            <a:pPr algn="ctr">
              <a:buClr>
                <a:srgbClr val="669900"/>
              </a:buClr>
              <a:buSzPts val="4400"/>
              <a:defRPr/>
            </a:pPr>
            <a:r>
              <a:rPr lang="en-US" sz="3600" b="1" kern="0" dirty="0">
                <a:latin typeface="Arial"/>
                <a:ea typeface="Arial"/>
                <a:cs typeface="Arial"/>
                <a:sym typeface="Arial"/>
              </a:rPr>
              <a:t>Material Planning Considerations (</a:t>
            </a:r>
            <a:r>
              <a:rPr lang="en-US" sz="3600" b="1" kern="0" dirty="0" err="1">
                <a:latin typeface="Arial"/>
                <a:ea typeface="Arial"/>
                <a:cs typeface="Arial"/>
                <a:sym typeface="Arial"/>
              </a:rPr>
              <a:t>e.g.s</a:t>
            </a:r>
            <a:r>
              <a:rPr lang="en-US" sz="3600" b="1" kern="0" dirty="0">
                <a:latin typeface="Arial"/>
                <a:ea typeface="Arial"/>
                <a:cs typeface="Arial"/>
                <a:sym typeface="Arial"/>
              </a:rPr>
              <a:t>)</a:t>
            </a:r>
            <a:endParaRPr sz="3600" b="1" kern="0" dirty="0">
              <a:latin typeface="Arial"/>
              <a:cs typeface="Arial"/>
              <a:sym typeface="Arial"/>
            </a:endParaRPr>
          </a:p>
        </p:txBody>
      </p:sp>
      <p:sp>
        <p:nvSpPr>
          <p:cNvPr id="65539" name="TextBox 1">
            <a:extLst>
              <a:ext uri="{FF2B5EF4-FFF2-40B4-BE49-F238E27FC236}">
                <a16:creationId xmlns:a16="http://schemas.microsoft.com/office/drawing/2014/main" id="{AD9CA95C-BA65-4744-87F6-187AB8879F04}"/>
              </a:ext>
            </a:extLst>
          </p:cNvPr>
          <p:cNvSpPr txBox="1">
            <a:spLocks noChangeArrowheads="1"/>
          </p:cNvSpPr>
          <p:nvPr/>
        </p:nvSpPr>
        <p:spPr bwMode="auto">
          <a:xfrm>
            <a:off x="830826" y="911622"/>
            <a:ext cx="709040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GB" altLang="en-US" sz="2400" b="0" dirty="0">
                <a:solidFill>
                  <a:schemeClr val="tx1"/>
                </a:solidFill>
              </a:rPr>
              <a:t>Overlooking / loss privacy</a:t>
            </a:r>
          </a:p>
          <a:p>
            <a:pPr>
              <a:buFont typeface="Arial" panose="020B0604020202020204" pitchFamily="34" charset="0"/>
              <a:buChar char="•"/>
            </a:pPr>
            <a:r>
              <a:rPr lang="en-GB" altLang="en-US" sz="2400" b="0" dirty="0">
                <a:solidFill>
                  <a:schemeClr val="tx1"/>
                </a:solidFill>
              </a:rPr>
              <a:t>Loss of light / overshadowing</a:t>
            </a:r>
          </a:p>
          <a:p>
            <a:pPr>
              <a:buFont typeface="Arial" panose="020B0604020202020204" pitchFamily="34" charset="0"/>
              <a:buChar char="•"/>
            </a:pPr>
            <a:r>
              <a:rPr lang="en-GB" altLang="en-US" sz="2400" b="0" dirty="0">
                <a:solidFill>
                  <a:schemeClr val="tx1"/>
                </a:solidFill>
              </a:rPr>
              <a:t>Effect on listed building </a:t>
            </a:r>
          </a:p>
          <a:p>
            <a:pPr>
              <a:buFont typeface="Arial" panose="020B0604020202020204" pitchFamily="34" charset="0"/>
              <a:buChar char="•"/>
            </a:pPr>
            <a:r>
              <a:rPr lang="en-GB" altLang="en-US" sz="2400" b="0" dirty="0">
                <a:solidFill>
                  <a:schemeClr val="tx1"/>
                </a:solidFill>
              </a:rPr>
              <a:t>Layout, density</a:t>
            </a:r>
          </a:p>
          <a:p>
            <a:pPr>
              <a:buFont typeface="Arial" panose="020B0604020202020204" pitchFamily="34" charset="0"/>
              <a:buChar char="•"/>
            </a:pPr>
            <a:r>
              <a:rPr lang="en-GB" altLang="en-US" sz="2400" b="0" dirty="0">
                <a:solidFill>
                  <a:schemeClr val="tx1"/>
                </a:solidFill>
              </a:rPr>
              <a:t>Policies in the Development Plan </a:t>
            </a:r>
          </a:p>
          <a:p>
            <a:pPr marL="0" indent="0"/>
            <a:r>
              <a:rPr lang="en-GB" altLang="en-US" sz="2400" b="0" dirty="0">
                <a:solidFill>
                  <a:schemeClr val="tx1"/>
                </a:solidFill>
              </a:rPr>
              <a:t>	(including Local Plan and Neighbourhood Plan)</a:t>
            </a:r>
          </a:p>
          <a:p>
            <a:pPr>
              <a:buFont typeface="Arial" panose="020B0604020202020204" pitchFamily="34" charset="0"/>
              <a:buChar char="•"/>
            </a:pPr>
            <a:r>
              <a:rPr lang="en-GB" altLang="en-US" sz="2400" b="0" dirty="0">
                <a:solidFill>
                  <a:schemeClr val="tx1"/>
                </a:solidFill>
              </a:rPr>
              <a:t>Previous decisions/appeals/court cases</a:t>
            </a:r>
          </a:p>
          <a:p>
            <a:pPr>
              <a:buFont typeface="Arial" panose="020B0604020202020204" pitchFamily="34" charset="0"/>
              <a:buChar char="•"/>
            </a:pPr>
            <a:r>
              <a:rPr lang="en-GB" altLang="en-US" sz="2400" b="0" dirty="0">
                <a:solidFill>
                  <a:schemeClr val="tx1"/>
                </a:solidFill>
              </a:rPr>
              <a:t>Nature conservation and Ecology</a:t>
            </a:r>
          </a:p>
          <a:p>
            <a:pPr>
              <a:buFont typeface="Arial" panose="020B0604020202020204" pitchFamily="34" charset="0"/>
              <a:buChar char="•"/>
            </a:pPr>
            <a:endParaRPr lang="en-GB" altLang="en-US" sz="2800" b="0" dirty="0">
              <a:solidFill>
                <a:schemeClr val="tx1"/>
              </a:solidFill>
            </a:endParaRPr>
          </a:p>
        </p:txBody>
      </p:sp>
      <p:sp>
        <p:nvSpPr>
          <p:cNvPr id="3" name="TextBox 2">
            <a:extLst>
              <a:ext uri="{FF2B5EF4-FFF2-40B4-BE49-F238E27FC236}">
                <a16:creationId xmlns:a16="http://schemas.microsoft.com/office/drawing/2014/main" id="{50070A23-A777-4E75-8F45-F01A5F12487F}"/>
              </a:ext>
            </a:extLst>
          </p:cNvPr>
          <p:cNvSpPr txBox="1"/>
          <p:nvPr/>
        </p:nvSpPr>
        <p:spPr>
          <a:xfrm>
            <a:off x="8134009" y="966835"/>
            <a:ext cx="2861681" cy="3170099"/>
          </a:xfrm>
          <a:prstGeom prst="rect">
            <a:avLst/>
          </a:prstGeom>
          <a:noFill/>
        </p:spPr>
        <p:txBody>
          <a:bodyPr wrap="none">
            <a:spAutoFit/>
          </a:bodyPr>
          <a:lstStyle/>
          <a:p>
            <a:pPr marL="457200" indent="-457200">
              <a:buFont typeface="Arial" panose="020B0604020202020204" pitchFamily="34" charset="0"/>
              <a:buChar char="•"/>
              <a:defRPr/>
            </a:pPr>
            <a:r>
              <a:rPr lang="en-GB" sz="2400" dirty="0"/>
              <a:t>Parking</a:t>
            </a:r>
          </a:p>
          <a:p>
            <a:pPr marL="457200" indent="-457200">
              <a:buFont typeface="Arial" panose="020B0604020202020204" pitchFamily="34" charset="0"/>
              <a:buChar char="•"/>
              <a:defRPr/>
            </a:pPr>
            <a:r>
              <a:rPr lang="en-GB" sz="2400" dirty="0"/>
              <a:t>Highway safety</a:t>
            </a:r>
          </a:p>
          <a:p>
            <a:pPr marL="457200" indent="-457200">
              <a:buFont typeface="Arial" panose="020B0604020202020204" pitchFamily="34" charset="0"/>
              <a:buChar char="•"/>
              <a:defRPr/>
            </a:pPr>
            <a:r>
              <a:rPr lang="en-GB" sz="2400" dirty="0"/>
              <a:t>Traffic</a:t>
            </a:r>
          </a:p>
          <a:p>
            <a:pPr marL="457200" indent="-457200">
              <a:buFont typeface="Arial" panose="020B0604020202020204" pitchFamily="34" charset="0"/>
              <a:buChar char="•"/>
              <a:defRPr/>
            </a:pPr>
            <a:r>
              <a:rPr lang="en-GB" sz="2400" dirty="0"/>
              <a:t>Noise</a:t>
            </a:r>
          </a:p>
          <a:p>
            <a:pPr marL="457200" indent="-457200">
              <a:buFont typeface="Arial" panose="020B0604020202020204" pitchFamily="34" charset="0"/>
              <a:buChar char="•"/>
              <a:defRPr/>
            </a:pPr>
            <a:r>
              <a:rPr lang="en-GB" sz="2400" dirty="0"/>
              <a:t>Design, materials</a:t>
            </a:r>
          </a:p>
          <a:p>
            <a:pPr marL="457200" indent="-457200">
              <a:buFont typeface="Arial" panose="020B0604020202020204" pitchFamily="34" charset="0"/>
              <a:buChar char="•"/>
              <a:defRPr/>
            </a:pPr>
            <a:r>
              <a:rPr lang="en-GB" sz="2400" dirty="0"/>
              <a:t>Govt. policy</a:t>
            </a:r>
          </a:p>
          <a:p>
            <a:pPr>
              <a:defRPr/>
            </a:pPr>
            <a:endParaRPr lang="en-GB" sz="2800" dirty="0"/>
          </a:p>
          <a:p>
            <a:pPr>
              <a:defRPr/>
            </a:pPr>
            <a:endParaRPr lang="en-GB" sz="2800" dirty="0"/>
          </a:p>
        </p:txBody>
      </p:sp>
      <p:pic>
        <p:nvPicPr>
          <p:cNvPr id="65541" name="Picture 3">
            <a:extLst>
              <a:ext uri="{FF2B5EF4-FFF2-40B4-BE49-F238E27FC236}">
                <a16:creationId xmlns:a16="http://schemas.microsoft.com/office/drawing/2014/main" id="{9C6AE3A3-3D75-4AF5-9411-C3F530B0E3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743" y="5214142"/>
            <a:ext cx="31384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4">
            <a:extLst>
              <a:ext uri="{FF2B5EF4-FFF2-40B4-BE49-F238E27FC236}">
                <a16:creationId xmlns:a16="http://schemas.microsoft.com/office/drawing/2014/main" id="{F13F6BE6-3A97-4EF2-8F7C-549B79353D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4494214"/>
            <a:ext cx="25638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5">
            <a:extLst>
              <a:ext uri="{FF2B5EF4-FFF2-40B4-BE49-F238E27FC236}">
                <a16:creationId xmlns:a16="http://schemas.microsoft.com/office/drawing/2014/main" id="{12DA3DF4-4943-4551-9778-D63FF4AB3A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61425" y="4793454"/>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B50B7701-A3EB-45EF-A385-CC59C915B65D}"/>
              </a:ext>
            </a:extLst>
          </p:cNvPr>
          <p:cNvSpPr>
            <a:spLocks noGrp="1" noChangeArrowheads="1"/>
          </p:cNvSpPr>
          <p:nvPr>
            <p:ph type="title" idx="4294967295"/>
          </p:nvPr>
        </p:nvSpPr>
        <p:spPr>
          <a:xfrm>
            <a:off x="2861569" y="149349"/>
            <a:ext cx="8229600" cy="996950"/>
          </a:xfrm>
        </p:spPr>
        <p:txBody>
          <a:bodyPr/>
          <a:lstStyle/>
          <a:p>
            <a:pPr eaLnBrk="1" hangingPunct="1"/>
            <a:r>
              <a:rPr lang="en-US" altLang="en-US" b="1" dirty="0">
                <a:solidFill>
                  <a:schemeClr val="tx1"/>
                </a:solidFill>
              </a:rPr>
              <a:t>Non-material Considerations</a:t>
            </a:r>
          </a:p>
        </p:txBody>
      </p:sp>
      <p:sp>
        <p:nvSpPr>
          <p:cNvPr id="3" name="Content Placeholder 2">
            <a:extLst>
              <a:ext uri="{FF2B5EF4-FFF2-40B4-BE49-F238E27FC236}">
                <a16:creationId xmlns:a16="http://schemas.microsoft.com/office/drawing/2014/main" id="{800DFD16-F2D9-4767-B2BF-98464CE98372}"/>
              </a:ext>
            </a:extLst>
          </p:cNvPr>
          <p:cNvSpPr>
            <a:spLocks noGrp="1"/>
          </p:cNvSpPr>
          <p:nvPr>
            <p:ph idx="4294967295"/>
          </p:nvPr>
        </p:nvSpPr>
        <p:spPr>
          <a:xfrm>
            <a:off x="798583" y="766259"/>
            <a:ext cx="11552808" cy="5119688"/>
          </a:xfrm>
        </p:spPr>
        <p:txBody>
          <a:bodyPr>
            <a:normAutofit/>
          </a:bodyPr>
          <a:lstStyle/>
          <a:p>
            <a:pPr marL="0" indent="0">
              <a:buNone/>
              <a:defRPr/>
            </a:pPr>
            <a:r>
              <a:rPr lang="en-US" sz="2585" dirty="0">
                <a:solidFill>
                  <a:schemeClr val="tx1"/>
                </a:solidFill>
              </a:rPr>
              <a:t> These include:</a:t>
            </a:r>
          </a:p>
          <a:p>
            <a:pPr lvl="1"/>
            <a:r>
              <a:rPr lang="en-GB" altLang="en-US" sz="2000" dirty="0">
                <a:solidFill>
                  <a:schemeClr val="tx1"/>
                </a:solidFill>
              </a:rPr>
              <a:t>Loss of private view (i.e. from a window in a house or garden)</a:t>
            </a:r>
          </a:p>
          <a:p>
            <a:pPr lvl="1"/>
            <a:r>
              <a:rPr lang="en-GB" altLang="en-US" sz="2000" dirty="0">
                <a:solidFill>
                  <a:schemeClr val="tx1"/>
                </a:solidFill>
              </a:rPr>
              <a:t>Negative (or positive) effect on the value of properties</a:t>
            </a:r>
          </a:p>
          <a:p>
            <a:pPr lvl="1"/>
            <a:r>
              <a:rPr lang="en-GB" altLang="en-US" sz="2000" dirty="0">
                <a:solidFill>
                  <a:schemeClr val="tx1"/>
                </a:solidFill>
              </a:rPr>
              <a:t>Land ownership or restrictive covenants</a:t>
            </a:r>
          </a:p>
          <a:p>
            <a:pPr lvl="1"/>
            <a:r>
              <a:rPr lang="en-GB" altLang="en-US" sz="2000" dirty="0">
                <a:solidFill>
                  <a:schemeClr val="tx1"/>
                </a:solidFill>
              </a:rPr>
              <a:t>Applicant’s personal circumstances (unless exceptional such as relating to a physical disability), </a:t>
            </a:r>
            <a:r>
              <a:rPr lang="en-GB" altLang="en-US" sz="2000" dirty="0" err="1">
                <a:solidFill>
                  <a:schemeClr val="tx1"/>
                </a:solidFill>
              </a:rPr>
              <a:t>ie</a:t>
            </a:r>
            <a:r>
              <a:rPr lang="en-GB" altLang="en-US" sz="2000" dirty="0">
                <a:solidFill>
                  <a:schemeClr val="tx1"/>
                </a:solidFill>
              </a:rPr>
              <a:t> nightshift working</a:t>
            </a:r>
          </a:p>
          <a:p>
            <a:pPr lvl="1"/>
            <a:r>
              <a:rPr lang="en-GB" altLang="en-US" sz="2000" dirty="0">
                <a:solidFill>
                  <a:schemeClr val="tx1"/>
                </a:solidFill>
              </a:rPr>
              <a:t>Business competition</a:t>
            </a:r>
          </a:p>
          <a:p>
            <a:pPr lvl="1"/>
            <a:r>
              <a:rPr lang="en-GB" altLang="en-US" sz="2000" dirty="0">
                <a:solidFill>
                  <a:schemeClr val="tx1"/>
                </a:solidFill>
              </a:rPr>
              <a:t>Too many already</a:t>
            </a:r>
          </a:p>
          <a:p>
            <a:pPr lvl="1"/>
            <a:r>
              <a:rPr lang="en-GB" altLang="en-US" sz="2000" dirty="0">
                <a:solidFill>
                  <a:schemeClr val="tx1"/>
                </a:solidFill>
              </a:rPr>
              <a:t>Damage to property fears</a:t>
            </a:r>
          </a:p>
          <a:p>
            <a:pPr lvl="1"/>
            <a:r>
              <a:rPr lang="en-GB" altLang="en-US" sz="2000" dirty="0">
                <a:solidFill>
                  <a:schemeClr val="tx1"/>
                </a:solidFill>
              </a:rPr>
              <a:t>Disturbance during building works</a:t>
            </a:r>
          </a:p>
          <a:p>
            <a:pPr lvl="1"/>
            <a:r>
              <a:rPr lang="en-GB" altLang="en-US" sz="2000" dirty="0">
                <a:solidFill>
                  <a:schemeClr val="tx1"/>
                </a:solidFill>
              </a:rPr>
              <a:t>Other matters controlled under building regulations or other non-planning legislation </a:t>
            </a:r>
          </a:p>
          <a:p>
            <a:pPr eaLnBrk="1" hangingPunct="1">
              <a:defRPr/>
            </a:pPr>
            <a:endParaRPr lang="en-US" sz="2585" b="1" dirty="0"/>
          </a:p>
          <a:p>
            <a:pPr marL="0" indent="0">
              <a:buNone/>
              <a:defRPr/>
            </a:pPr>
            <a:r>
              <a:rPr lang="en-US" sz="2215" dirty="0"/>
              <a:t> </a:t>
            </a:r>
          </a:p>
        </p:txBody>
      </p:sp>
      <p:pic>
        <p:nvPicPr>
          <p:cNvPr id="63492" name="Picture 3">
            <a:extLst>
              <a:ext uri="{FF2B5EF4-FFF2-40B4-BE49-F238E27FC236}">
                <a16:creationId xmlns:a16="http://schemas.microsoft.com/office/drawing/2014/main" id="{E036B0B9-2553-4660-8918-8C5611BD28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7513" y="5089795"/>
            <a:ext cx="2526323" cy="149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4">
            <a:extLst>
              <a:ext uri="{FF2B5EF4-FFF2-40B4-BE49-F238E27FC236}">
                <a16:creationId xmlns:a16="http://schemas.microsoft.com/office/drawing/2014/main" id="{8A94BCF9-F35C-4A41-BA27-6EE70D5085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7473" y="4925671"/>
            <a:ext cx="2089638" cy="152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5">
            <a:extLst>
              <a:ext uri="{FF2B5EF4-FFF2-40B4-BE49-F238E27FC236}">
                <a16:creationId xmlns:a16="http://schemas.microsoft.com/office/drawing/2014/main" id="{330BCB9A-63D8-46BB-9132-1FA7670BDC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6108" y="5003337"/>
            <a:ext cx="2379785" cy="158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09BD92-CFAE-420B-B48F-5386F01979D1}"/>
              </a:ext>
            </a:extLst>
          </p:cNvPr>
          <p:cNvSpPr/>
          <p:nvPr/>
        </p:nvSpPr>
        <p:spPr>
          <a:xfrm>
            <a:off x="807867" y="284164"/>
            <a:ext cx="11141476" cy="6182462"/>
          </a:xfrm>
          <a:prstGeom prst="rect">
            <a:avLst/>
          </a:prstGeom>
        </p:spPr>
        <p:txBody>
          <a:bodyPr wrap="square">
            <a:spAutoFit/>
          </a:bodyPr>
          <a:lstStyle/>
          <a:p>
            <a:pPr algn="ctr">
              <a:spcAft>
                <a:spcPts val="0"/>
              </a:spcAft>
            </a:pPr>
            <a:r>
              <a:rPr lang="en-GB" sz="3600" b="1" dirty="0">
                <a:latin typeface="Calibri" panose="020F0502020204030204" pitchFamily="34" charset="0"/>
                <a:ea typeface="Calibri" panose="020F0502020204030204" pitchFamily="34" charset="0"/>
              </a:rPr>
              <a:t>What should I include in my comments?</a:t>
            </a:r>
          </a:p>
          <a:p>
            <a:pPr>
              <a:spcAft>
                <a:spcPts val="0"/>
              </a:spcAft>
            </a:pPr>
            <a:endParaRPr lang="en-GB" sz="1400" b="1" dirty="0">
              <a:latin typeface="Calibri" panose="020F0502020204030204" pitchFamily="34" charset="0"/>
              <a:ea typeface="Calibri" panose="020F0502020204030204" pitchFamily="34" charset="0"/>
            </a:endParaRPr>
          </a:p>
          <a:p>
            <a:pPr>
              <a:spcAft>
                <a:spcPts val="0"/>
              </a:spcAft>
            </a:pPr>
            <a:r>
              <a:rPr lang="en-GB" dirty="0">
                <a:latin typeface="Calibri" panose="020F0502020204030204" pitchFamily="34" charset="0"/>
                <a:ea typeface="Calibri" panose="020F0502020204030204" pitchFamily="34" charset="0"/>
              </a:rPr>
              <a:t>Comments on applications should be made in writing to </a:t>
            </a:r>
            <a:r>
              <a:rPr lang="en-GB" b="1" dirty="0">
                <a:latin typeface="Calibri" panose="020F0502020204030204" pitchFamily="34" charset="0"/>
                <a:ea typeface="Calibri" panose="020F0502020204030204" pitchFamily="34" charset="0"/>
                <a:hlinkClick r:id="rId2"/>
              </a:rPr>
              <a:t>planning@eastsuffolk.gov.uk</a:t>
            </a:r>
            <a:r>
              <a:rPr lang="en-GB" b="1" dirty="0">
                <a:latin typeface="Calibri" panose="020F0502020204030204" pitchFamily="34" charset="0"/>
                <a:ea typeface="Calibri" panose="020F0502020204030204" pitchFamily="34" charset="0"/>
              </a:rPr>
              <a:t> within the specified timeframe</a:t>
            </a:r>
          </a:p>
          <a:p>
            <a:pPr>
              <a:spcAft>
                <a:spcPts val="0"/>
              </a:spcAft>
            </a:pPr>
            <a:endParaRPr lang="en-GB" dirty="0">
              <a:latin typeface="Calibri" panose="020F0502020204030204" pitchFamily="34" charset="0"/>
              <a:ea typeface="Calibri" panose="020F0502020204030204" pitchFamily="34" charset="0"/>
            </a:endParaRPr>
          </a:p>
          <a:p>
            <a:pPr>
              <a:spcAft>
                <a:spcPts val="0"/>
              </a:spcAft>
            </a:pPr>
            <a:r>
              <a:rPr lang="en-GB" dirty="0">
                <a:latin typeface="Calibri" panose="020F0502020204030204" pitchFamily="34" charset="0"/>
                <a:ea typeface="Calibri" panose="020F0502020204030204" pitchFamily="34" charset="0"/>
              </a:rPr>
              <a:t>You should include:</a:t>
            </a:r>
          </a:p>
          <a:p>
            <a:pPr>
              <a:spcAft>
                <a:spcPts val="0"/>
              </a:spcAft>
            </a:pPr>
            <a:endParaRPr lang="en-GB" dirty="0">
              <a:latin typeface="Calibri" panose="020F0502020204030204" pitchFamily="34" charset="0"/>
              <a:ea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The application reference number (this will be in the form DC/20/****/***</a:t>
            </a:r>
            <a:endParaRPr lang="en-GB" dirty="0">
              <a:ea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The address of the application,</a:t>
            </a:r>
            <a:endParaRPr lang="en-GB" dirty="0">
              <a:ea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Your contact details,</a:t>
            </a:r>
            <a:endParaRPr lang="en-GB" dirty="0">
              <a:ea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Whether you: </a:t>
            </a:r>
            <a:endParaRPr lang="en-GB" dirty="0">
              <a:ea typeface="Calibri" panose="020F0502020204030204" pitchFamily="34" charset="0"/>
            </a:endParaRPr>
          </a:p>
          <a:p>
            <a:pPr marL="742950" lvl="1" indent="-285750">
              <a:lnSpc>
                <a:spcPct val="115000"/>
              </a:lnSpc>
              <a:spcAft>
                <a:spcPts val="1000"/>
              </a:spcAft>
              <a:buFont typeface="Courier New" panose="02070309020205020404" pitchFamily="49" charset="0"/>
              <a:buChar char="o"/>
            </a:pPr>
            <a:r>
              <a:rPr lang="en-GB" u="sng" dirty="0">
                <a:ea typeface="Times New Roman" panose="02020603050405020304" pitchFamily="18" charset="0"/>
              </a:rPr>
              <a:t>object</a:t>
            </a:r>
            <a:r>
              <a:rPr lang="en-GB" dirty="0">
                <a:ea typeface="Times New Roman" panose="02020603050405020304" pitchFamily="18" charset="0"/>
              </a:rPr>
              <a:t> (i.e. are against the scheme),</a:t>
            </a:r>
            <a:endParaRPr lang="en-GB" dirty="0"/>
          </a:p>
          <a:p>
            <a:pPr marL="742950" lvl="1" indent="-285750">
              <a:lnSpc>
                <a:spcPct val="115000"/>
              </a:lnSpc>
              <a:spcAft>
                <a:spcPts val="1000"/>
              </a:spcAft>
              <a:buFont typeface="Courier New" panose="02070309020205020404" pitchFamily="49" charset="0"/>
              <a:buChar char="o"/>
            </a:pPr>
            <a:r>
              <a:rPr lang="en-GB" dirty="0">
                <a:ea typeface="Times New Roman" panose="02020603050405020304" pitchFamily="18" charset="0"/>
              </a:rPr>
              <a:t>have </a:t>
            </a:r>
            <a:r>
              <a:rPr lang="en-GB" u="sng" dirty="0">
                <a:ea typeface="Times New Roman" panose="02020603050405020304" pitchFamily="18" charset="0"/>
              </a:rPr>
              <a:t>no objections </a:t>
            </a:r>
            <a:r>
              <a:rPr lang="en-GB" dirty="0">
                <a:ea typeface="Times New Roman" panose="02020603050405020304" pitchFamily="18" charset="0"/>
              </a:rPr>
              <a:t>(you wish to make comments but do not object or support) </a:t>
            </a:r>
            <a:endParaRPr lang="en-GB" dirty="0"/>
          </a:p>
          <a:p>
            <a:pPr marL="914400">
              <a:spcAft>
                <a:spcPts val="0"/>
              </a:spcAft>
            </a:pPr>
            <a:r>
              <a:rPr lang="en-GB" sz="1100" b="1" dirty="0">
                <a:latin typeface="Calibri" panose="020F0502020204030204" pitchFamily="34" charset="0"/>
                <a:ea typeface="Calibri" panose="020F0502020204030204" pitchFamily="34" charset="0"/>
              </a:rPr>
              <a:t>or </a:t>
            </a:r>
          </a:p>
          <a:p>
            <a:pPr marL="742950" lvl="1" indent="-285750">
              <a:lnSpc>
                <a:spcPct val="115000"/>
              </a:lnSpc>
              <a:spcAft>
                <a:spcPts val="1000"/>
              </a:spcAft>
              <a:buFont typeface="Courier New" panose="02070309020205020404" pitchFamily="49" charset="0"/>
              <a:buChar char="o"/>
            </a:pPr>
            <a:r>
              <a:rPr lang="en-GB" u="sng" dirty="0">
                <a:ea typeface="Times New Roman" panose="02020603050405020304" pitchFamily="18" charset="0"/>
              </a:rPr>
              <a:t>support</a:t>
            </a:r>
            <a:r>
              <a:rPr lang="en-GB" dirty="0">
                <a:ea typeface="Times New Roman" panose="02020603050405020304" pitchFamily="18" charset="0"/>
              </a:rPr>
              <a:t> the scheme (i.e. you are in favour). </a:t>
            </a:r>
            <a:endParaRPr lang="en-GB" dirty="0"/>
          </a:p>
          <a:p>
            <a:pPr marL="457200">
              <a:spcAft>
                <a:spcPts val="0"/>
              </a:spcAft>
            </a:pPr>
            <a:r>
              <a:rPr lang="en-GB" sz="1100" dirty="0">
                <a:latin typeface="Calibri" panose="020F0502020204030204" pitchFamily="34" charset="0"/>
                <a:ea typeface="Calibri" panose="020F0502020204030204" pitchFamily="34" charset="0"/>
              </a:rPr>
              <a:t>and</a:t>
            </a: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Your specific views/comments on the proposals referring to material considerations (see overleaf).</a:t>
            </a:r>
          </a:p>
          <a:p>
            <a:pPr marL="342900" lvl="0" indent="-342900">
              <a:lnSpc>
                <a:spcPct val="115000"/>
              </a:lnSpc>
              <a:spcAft>
                <a:spcPts val="1000"/>
              </a:spcAft>
              <a:buFont typeface="Calibri" panose="020F0502020204030204" pitchFamily="34" charset="0"/>
              <a:buChar char="-"/>
            </a:pPr>
            <a:endParaRPr lang="en-GB" dirty="0">
              <a:effectLst/>
              <a:ea typeface="Calibri" panose="020F0502020204030204" pitchFamily="34" charset="0"/>
            </a:endParaRPr>
          </a:p>
        </p:txBody>
      </p:sp>
    </p:spTree>
    <p:extLst>
      <p:ext uri="{BB962C8B-B14F-4D97-AF65-F5344CB8AC3E}">
        <p14:creationId xmlns:p14="http://schemas.microsoft.com/office/powerpoint/2010/main" val="362734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14B3B5-E770-4FB2-A02D-0862C831D912}"/>
              </a:ext>
            </a:extLst>
          </p:cNvPr>
          <p:cNvSpPr/>
          <p:nvPr/>
        </p:nvSpPr>
        <p:spPr>
          <a:xfrm>
            <a:off x="511728" y="494949"/>
            <a:ext cx="10192624" cy="4247317"/>
          </a:xfrm>
          <a:prstGeom prst="rect">
            <a:avLst/>
          </a:prstGeom>
        </p:spPr>
        <p:txBody>
          <a:bodyPr wrap="square">
            <a:spAutoFit/>
          </a:bodyPr>
          <a:lstStyle/>
          <a:p>
            <a:r>
              <a:rPr lang="en-GB" dirty="0"/>
              <a:t>It is important that the response is clear on the stance and raises material considerations to enable a greater chance of the referral process being triggered and called to committee.</a:t>
            </a:r>
          </a:p>
          <a:p>
            <a:endParaRPr lang="en-GB" dirty="0"/>
          </a:p>
          <a:p>
            <a:r>
              <a:rPr lang="en-GB" dirty="0"/>
              <a:t>If comments do not have a clear stance then they leave open ambiguity and may leave your comment as being neutral.</a:t>
            </a:r>
          </a:p>
          <a:p>
            <a:endParaRPr lang="en-GB" dirty="0"/>
          </a:p>
          <a:p>
            <a:r>
              <a:rPr lang="en-GB" dirty="0"/>
              <a:t>If the item is passed to the Referral Panel, then the Panel will look at what planning reasons there are for debating the matter round the Committee table.  </a:t>
            </a:r>
          </a:p>
          <a:p>
            <a:endParaRPr lang="en-GB" dirty="0"/>
          </a:p>
          <a:p>
            <a:r>
              <a:rPr lang="en-GB" dirty="0"/>
              <a:t>A response saying – “we object” or “we support” will reduce any change of the matter being referred.  Likewise raising non-material considerations will also weaken the Town or Parish Council’s position.  We would suggest therefore that all formal responses are qualified by appropriate supporting text.</a:t>
            </a:r>
          </a:p>
          <a:p>
            <a:endParaRPr lang="en-GB" dirty="0"/>
          </a:p>
          <a:p>
            <a:endParaRPr lang="en-GB" dirty="0"/>
          </a:p>
          <a:p>
            <a:endParaRPr lang="en-GB" dirty="0"/>
          </a:p>
        </p:txBody>
      </p:sp>
    </p:spTree>
    <p:extLst>
      <p:ext uri="{BB962C8B-B14F-4D97-AF65-F5344CB8AC3E}">
        <p14:creationId xmlns:p14="http://schemas.microsoft.com/office/powerpoint/2010/main" val="2522459151"/>
      </p:ext>
    </p:extLst>
  </p:cSld>
  <p:clrMapOvr>
    <a:masterClrMapping/>
  </p:clrMapOvr>
</p:sld>
</file>

<file path=ppt/theme/theme1.xml><?xml version="1.0" encoding="utf-8"?>
<a:theme xmlns:a="http://schemas.openxmlformats.org/drawingml/2006/main" name="East Suffolk PowerPoint templat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East Suffolk PowerPoint template" id="{3F66D8B9-C0AA-4FA0-9001-F628B3B83644}" vid="{D2BB09CA-8FA3-44D7-97C1-A4C0DB15B6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E9B0719398FD45B8DCA333FCF61B84" ma:contentTypeVersion="" ma:contentTypeDescription="Create a new document." ma:contentTypeScope="" ma:versionID="1c7301cd015dd70920f1db8e5a149c51">
  <xsd:schema xmlns:xsd="http://www.w3.org/2001/XMLSchema" xmlns:xs="http://www.w3.org/2001/XMLSchema" xmlns:p="http://schemas.microsoft.com/office/2006/metadata/properties" targetNamespace="http://schemas.microsoft.com/office/2006/metadata/properties" ma:root="true" ma:fieldsID="eb7f000842a2350260e16ba47915d2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rojec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DB6DE-564F-4BB9-A09C-49535197434E}">
  <ds:schemaRefs>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23A8A93-0F29-4686-97FF-7AACC6244A29}">
  <ds:schemaRefs>
    <ds:schemaRef ds:uri="http://schemas.microsoft.com/sharepoint/v3/contenttype/forms"/>
  </ds:schemaRefs>
</ds:datastoreItem>
</file>

<file path=customXml/itemProps3.xml><?xml version="1.0" encoding="utf-8"?>
<ds:datastoreItem xmlns:ds="http://schemas.openxmlformats.org/officeDocument/2006/customXml" ds:itemID="{9E1814B3-33A3-45CB-8D58-386D2F8A7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East Suffolk PowerPoint template</Template>
  <TotalTime>268</TotalTime>
  <Words>1556</Words>
  <Application>Microsoft Office PowerPoint</Application>
  <PresentationFormat>Widescreen</PresentationFormat>
  <Paragraphs>160</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Corbel</vt:lpstr>
      <vt:lpstr>Courier New</vt:lpstr>
      <vt:lpstr>Times New Roman</vt:lpstr>
      <vt:lpstr>Trebuchet MS</vt:lpstr>
      <vt:lpstr>Wingdings 2</vt:lpstr>
      <vt:lpstr>East Suffolk PowerPoint template</vt:lpstr>
      <vt:lpstr>Town and Parish Council Training  How to frame a consultation response </vt:lpstr>
      <vt:lpstr>Site Location Plan</vt:lpstr>
      <vt:lpstr>PowerPoint Presentation</vt:lpstr>
      <vt:lpstr>PowerPoint Presentation</vt:lpstr>
      <vt:lpstr>PowerPoint Presentation</vt:lpstr>
      <vt:lpstr>PowerPoint Presentation</vt:lpstr>
      <vt:lpstr>Non-material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Committee</dc:title>
  <dc:creator>Sandra Lewis</dc:creator>
  <cp:lastModifiedBy>Sue Piggott</cp:lastModifiedBy>
  <cp:revision>38</cp:revision>
  <dcterms:created xsi:type="dcterms:W3CDTF">2019-03-07T11:48:07Z</dcterms:created>
  <dcterms:modified xsi:type="dcterms:W3CDTF">2020-08-01T09:27:14Z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0x0101002CE9B0719398FD45B8DCA333FCF61B84</vt:lpwstr>
  </property>
</Properties>
</file>